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52"/>
  </p:notesMasterIdLst>
  <p:handoutMasterIdLst>
    <p:handoutMasterId r:id="rId53"/>
  </p:handoutMasterIdLst>
  <p:sldIdLst>
    <p:sldId id="256" r:id="rId5"/>
    <p:sldId id="465" r:id="rId6"/>
    <p:sldId id="472" r:id="rId7"/>
    <p:sldId id="467" r:id="rId8"/>
    <p:sldId id="500" r:id="rId9"/>
    <p:sldId id="501" r:id="rId10"/>
    <p:sldId id="474" r:id="rId11"/>
    <p:sldId id="502" r:id="rId12"/>
    <p:sldId id="504" r:id="rId13"/>
    <p:sldId id="505" r:id="rId14"/>
    <p:sldId id="508" r:id="rId15"/>
    <p:sldId id="507" r:id="rId16"/>
    <p:sldId id="509" r:id="rId17"/>
    <p:sldId id="511" r:id="rId18"/>
    <p:sldId id="510" r:id="rId19"/>
    <p:sldId id="512" r:id="rId20"/>
    <p:sldId id="513" r:id="rId21"/>
    <p:sldId id="514" r:id="rId22"/>
    <p:sldId id="515" r:id="rId23"/>
    <p:sldId id="516" r:id="rId24"/>
    <p:sldId id="517" r:id="rId25"/>
    <p:sldId id="518" r:id="rId26"/>
    <p:sldId id="519" r:id="rId27"/>
    <p:sldId id="520" r:id="rId28"/>
    <p:sldId id="521" r:id="rId29"/>
    <p:sldId id="522" r:id="rId30"/>
    <p:sldId id="497" r:id="rId31"/>
    <p:sldId id="523" r:id="rId32"/>
    <p:sldId id="524" r:id="rId33"/>
    <p:sldId id="525" r:id="rId34"/>
    <p:sldId id="526" r:id="rId35"/>
    <p:sldId id="527" r:id="rId36"/>
    <p:sldId id="528" r:id="rId37"/>
    <p:sldId id="529" r:id="rId38"/>
    <p:sldId id="530" r:id="rId39"/>
    <p:sldId id="531" r:id="rId40"/>
    <p:sldId id="532" r:id="rId41"/>
    <p:sldId id="533" r:id="rId42"/>
    <p:sldId id="534" r:id="rId43"/>
    <p:sldId id="480" r:id="rId44"/>
    <p:sldId id="535" r:id="rId45"/>
    <p:sldId id="498" r:id="rId46"/>
    <p:sldId id="536" r:id="rId47"/>
    <p:sldId id="537" r:id="rId48"/>
    <p:sldId id="538" r:id="rId49"/>
    <p:sldId id="539" r:id="rId50"/>
    <p:sldId id="540" r:id="rId51"/>
  </p:sldIdLst>
  <p:sldSz cx="9144000" cy="6858000" type="screen4x3"/>
  <p:notesSz cx="9928225" cy="6797675"/>
  <p:custDataLst>
    <p:tags r:id="rId54"/>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D6FF"/>
    <a:srgbClr val="A7C4FF"/>
    <a:srgbClr val="F53939"/>
    <a:srgbClr val="F5FC9A"/>
    <a:srgbClr val="B21212"/>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9" autoAdjust="0"/>
    <p:restoredTop sz="94935" autoAdjust="0"/>
  </p:normalViewPr>
  <p:slideViewPr>
    <p:cSldViewPr>
      <p:cViewPr varScale="1">
        <p:scale>
          <a:sx n="79" d="100"/>
          <a:sy n="79" d="100"/>
        </p:scale>
        <p:origin x="1308"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13/08/2018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8/13/2018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26950256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9270039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239897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1264159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2073596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4555265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6865688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6541797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515070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936066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7469576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4499117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5521307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41770113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42533638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18673466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682552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30970581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0464165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1098957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2825886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20398719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20972502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936996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5980914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330009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29992127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6831283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2762477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195549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7871901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22792109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9635892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27044697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13727259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20031762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8777069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22807714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59352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471725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682097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10919682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s/slide4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07504" y="692696"/>
            <a:ext cx="198023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2.1 – Cell Structure</a:t>
            </a:r>
            <a:endParaRPr lang="en-GB" sz="1400" b="1" dirty="0">
              <a:latin typeface="Arial" panose="020B0604020202020204" pitchFamily="34" charset="0"/>
              <a:cs typeface="Arial" panose="020B0604020202020204" pitchFamily="34" charset="0"/>
            </a:endParaRPr>
          </a:p>
        </p:txBody>
      </p:sp>
      <p:sp>
        <p:nvSpPr>
          <p:cNvPr id="7" name="Round Same Side Corner Rectangle 6">
            <a:hlinkClick r:id="" action="ppaction://noaction"/>
          </p:cNvPr>
          <p:cNvSpPr/>
          <p:nvPr/>
        </p:nvSpPr>
        <p:spPr>
          <a:xfrm>
            <a:off x="2148531" y="692696"/>
            <a:ext cx="259195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2.2 – Cells and Organisms</a:t>
            </a:r>
            <a:endParaRPr lang="en-GB" sz="14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60800" y="1049886"/>
            <a:ext cx="8947985"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00392" y="44624"/>
            <a:ext cx="1008112" cy="96820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slide" Target="slide42.xml"/><Relationship Id="rId4" Type="http://schemas.openxmlformats.org/officeDocument/2006/relationships/hyperlink" Target="Unit%2002/2.1%20-%20Cell%20Biology.mp4"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slide" Target="slide4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slide" Target="slide42.xml"/><Relationship Id="rId5" Type="http://schemas.openxmlformats.org/officeDocument/2006/relationships/image" Target="../media/image10.emf"/><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slide" Target="slide42.xml"/><Relationship Id="rId5" Type="http://schemas.openxmlformats.org/officeDocument/2006/relationships/image" Target="../media/image10.emf"/><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slide" Target="slide42.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slide" Target="slide42.xml"/><Relationship Id="rId5" Type="http://schemas.openxmlformats.org/officeDocument/2006/relationships/image" Target="../media/image16.jpeg"/><Relationship Id="rId4" Type="http://schemas.openxmlformats.org/officeDocument/2006/relationships/hyperlink" Target="Unit%2002/2.2%20-%20Cell%20Walls.mp4"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slide" Target="slide42.xml"/><Relationship Id="rId4" Type="http://schemas.openxmlformats.org/officeDocument/2006/relationships/image" Target="../media/image18.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slide" Target="slide42.xml"/><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slide" Target="slide42.xml"/><Relationship Id="rId5" Type="http://schemas.openxmlformats.org/officeDocument/2006/relationships/hyperlink" Target="Unit%2002/2.2%20-%20Nucleus.mp4" TargetMode="External"/><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slide" Target="slide42.xml"/><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slide" Target="slide42.xml"/></Relationships>
</file>

<file path=ppt/slides/_rels/slide2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slide" Target="slide42.xml"/></Relationships>
</file>

<file path=ppt/slides/_rels/slide26.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slide" Target="slide4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slide" Target="slide42.xml"/></Relationships>
</file>

<file path=ppt/slides/_rels/slide28.xml.rels><?xml version="1.0" encoding="UTF-8" standalone="yes"?>
<Relationships xmlns="http://schemas.openxmlformats.org/package/2006/relationships"><Relationship Id="rId3" Type="http://schemas.openxmlformats.org/officeDocument/2006/relationships/hyperlink" Target="Unit%2002/activity_2.1.pdf"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slide" Target="slide42.xml"/></Relationships>
</file>

<file path=ppt/slides/_rels/slide29.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slide" Target="slide4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Unit%2002/activity_2.1.pdf"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slide" Target="slide42.xml"/></Relationships>
</file>

<file path=ppt/slides/_rels/slide31.xml.rels><?xml version="1.0" encoding="UTF-8" standalone="yes"?>
<Relationships xmlns="http://schemas.openxmlformats.org/package/2006/relationships"><Relationship Id="rId3" Type="http://schemas.openxmlformats.org/officeDocument/2006/relationships/hyperlink" Target="Unit%2002/2.1%20-%20Cell%20Structure%20-%20Questions.doc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slide" Target="slide42.xml"/></Relationships>
</file>

<file path=ppt/slides/_rels/slide33.xml.rels><?xml version="1.0" encoding="UTF-8" standalone="yes"?>
<Relationships xmlns="http://schemas.openxmlformats.org/package/2006/relationships"><Relationship Id="rId3" Type="http://schemas.openxmlformats.org/officeDocument/2006/relationships/hyperlink" Target="Unit%2002/2.1%20-%20Cell%20Structure%202%20-%20Questions.docx"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slide" Target="slide43.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slide" Target="slide43.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slide" Target="slide43.xml"/></Relationships>
</file>

<file path=ppt/slides/_rels/slide37.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slide" Target="slide43.xml"/></Relationships>
</file>

<file path=ppt/slides/_rels/slide39.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Unit%2002/2%20-%20End%20of%20Chapter%20Questions.docx"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Unit%2002/2%20-%20End%20of%20Chapter%20Questions.docx"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emf"/></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hyperlink" Target="Unit%2002/2%20-%20Workbook%20Questions.docx"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hyperlink" Target="Unit%2002/2%20-%20Workbook%20Questions.docx"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Unit%2002/2%20-%20Workbook%20Questions.docx"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Unit%2002/2%20-%20Workbook%20Questions.docx"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Unit%2002/2%20-%20Workbook%20Questions.docx"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Unit%2002/2%20-%20Workbook%20Questions.docx"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877272"/>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02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Organisation of the </a:t>
            </a:r>
            <a:r>
              <a:rPr lang="en-GB"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Organism</a:t>
            </a:r>
            <a:endPar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26" name="Picture 2" descr="Image result for organism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771800" y="2060847"/>
            <a:ext cx="6264696" cy="3132349"/>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07504" y="260648"/>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2555776" y="285616"/>
            <a:ext cx="6480720"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Biology – iGCSE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09-11</a:t>
            </a:r>
            <a:endParaRPr lang="en-GB" sz="3600" b="1" dirty="0">
              <a:solidFill>
                <a:schemeClr val="tx1">
                  <a:lumMod val="50000"/>
                  <a:lumOff val="50000"/>
                </a:schemeClr>
              </a:solidFill>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332656"/>
            <a:ext cx="1649468" cy="158417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a:t>2 - </a:t>
            </a:r>
            <a:r>
              <a:rPr lang="en-GB" sz="3600" dirty="0"/>
              <a:t>Organisation of the Organism</a:t>
            </a:r>
            <a:endParaRPr lang="en-US" sz="3600" dirty="0"/>
          </a:p>
        </p:txBody>
      </p:sp>
      <p:sp>
        <p:nvSpPr>
          <p:cNvPr id="34" name="Rectangle 33"/>
          <p:cNvSpPr/>
          <p:nvPr/>
        </p:nvSpPr>
        <p:spPr>
          <a:xfrm>
            <a:off x="179512" y="1124744"/>
            <a:ext cx="8640961" cy="5078313"/>
          </a:xfrm>
          <a:prstGeom prst="rect">
            <a:avLst/>
          </a:prstGeom>
        </p:spPr>
        <p:txBody>
          <a:bodyPr wrap="square">
            <a:spAutoFit/>
          </a:bodyPr>
          <a:lstStyle/>
          <a:p>
            <a:pPr>
              <a:buClr>
                <a:srgbClr val="0070C0"/>
              </a:buClr>
              <a:buSzPct val="80000"/>
            </a:pPr>
            <a:r>
              <a:rPr lang="en-US" sz="3600" b="1" dirty="0" smtClean="0"/>
              <a:t>2.3 </a:t>
            </a:r>
            <a:r>
              <a:rPr lang="en-US" sz="3600" b="1" dirty="0"/>
              <a:t>- Size of specimens</a:t>
            </a:r>
            <a:endParaRPr lang="en-US" sz="3600" b="1" dirty="0" smtClean="0"/>
          </a:p>
          <a:p>
            <a:pPr>
              <a:buClr>
                <a:srgbClr val="0070C0"/>
              </a:buClr>
              <a:buSzPct val="80000"/>
            </a:pPr>
            <a:r>
              <a:rPr lang="en-US" sz="3600" b="1" dirty="0" smtClean="0"/>
              <a:t>Core</a:t>
            </a:r>
          </a:p>
          <a:p>
            <a:pPr marL="541338" indent="-541338">
              <a:buClr>
                <a:srgbClr val="0070C0"/>
              </a:buClr>
              <a:buSzPct val="80000"/>
              <a:buFont typeface="Wingdings 3" panose="05040102010807070707" pitchFamily="18" charset="2"/>
              <a:buChar char=""/>
            </a:pPr>
            <a:r>
              <a:rPr lang="en-US" sz="3600" dirty="0"/>
              <a:t>Calculate magnification and size of </a:t>
            </a:r>
            <a:r>
              <a:rPr lang="en-US" sz="3600" dirty="0" smtClean="0"/>
              <a:t>biological specimens </a:t>
            </a:r>
            <a:r>
              <a:rPr lang="en-US" sz="3600" dirty="0"/>
              <a:t>using millimetres as </a:t>
            </a:r>
            <a:r>
              <a:rPr lang="en-US" sz="3600" dirty="0" smtClean="0"/>
              <a:t>units</a:t>
            </a:r>
          </a:p>
          <a:p>
            <a:pPr>
              <a:buClr>
                <a:srgbClr val="0070C0"/>
              </a:buClr>
              <a:buSzPct val="80000"/>
            </a:pPr>
            <a:r>
              <a:rPr lang="en-US" sz="3600" b="1" dirty="0" smtClean="0"/>
              <a:t>Supplement</a:t>
            </a:r>
          </a:p>
          <a:p>
            <a:pPr marL="541338" indent="-541338">
              <a:buClr>
                <a:srgbClr val="0070C0"/>
              </a:buClr>
              <a:buSzPct val="80000"/>
              <a:buFont typeface="Wingdings 3" panose="05040102010807070707" pitchFamily="18" charset="2"/>
              <a:buChar char=""/>
            </a:pPr>
            <a:r>
              <a:rPr lang="en-US" sz="3600" dirty="0"/>
              <a:t>Calculate magnification and size </a:t>
            </a:r>
            <a:r>
              <a:rPr lang="en-US" sz="3600" dirty="0" smtClean="0"/>
              <a:t>of biological </a:t>
            </a:r>
            <a:r>
              <a:rPr lang="en-US" sz="3600" dirty="0"/>
              <a:t>specimens using millimetres </a:t>
            </a:r>
            <a:r>
              <a:rPr lang="en-US" sz="3600" dirty="0" smtClean="0"/>
              <a:t>and micrometres </a:t>
            </a:r>
            <a:r>
              <a:rPr lang="en-US" sz="3600" dirty="0"/>
              <a:t>as units</a:t>
            </a:r>
          </a:p>
        </p:txBody>
      </p:sp>
    </p:spTree>
    <p:extLst>
      <p:ext uri="{BB962C8B-B14F-4D97-AF65-F5344CB8AC3E}">
        <p14:creationId xmlns:p14="http://schemas.microsoft.com/office/powerpoint/2010/main" val="476337345"/>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79512" y="1190421"/>
            <a:ext cx="8712967" cy="5476506"/>
            <a:chOff x="179512" y="6669360"/>
            <a:chExt cx="8712967" cy="5476506"/>
          </a:xfrm>
        </p:grpSpPr>
        <p:sp>
          <p:nvSpPr>
            <p:cNvPr id="6" name="Rectangle 5"/>
            <p:cNvSpPr/>
            <p:nvPr/>
          </p:nvSpPr>
          <p:spPr>
            <a:xfrm>
              <a:off x="179512" y="7101408"/>
              <a:ext cx="8712967" cy="5044458"/>
            </a:xfrm>
            <a:prstGeom prst="rect">
              <a:avLst/>
            </a:prstGeom>
            <a:solidFill>
              <a:schemeClr val="accent6">
                <a:lumMod val="20000"/>
                <a:lumOff val="80000"/>
              </a:schemeClr>
            </a:solidFill>
          </p:spPr>
          <p:txBody>
            <a:bodyPr wrap="square">
              <a:spAutoFit/>
            </a:bodyPr>
            <a:lstStyle/>
            <a:p>
              <a:pPr>
                <a:buClr>
                  <a:srgbClr val="C00000"/>
                </a:buClr>
                <a:buSzPct val="80000"/>
              </a:pPr>
              <a:endParaRPr lang="en-US" sz="2180" b="1" dirty="0" smtClean="0">
                <a:latin typeface="Arial" panose="020B0604020202020204" pitchFamily="34" charset="0"/>
                <a:cs typeface="Arial" panose="020B0604020202020204" pitchFamily="34" charset="0"/>
              </a:endParaRPr>
            </a:p>
            <a:p>
              <a:pPr marL="627063" indent="-627063">
                <a:buClr>
                  <a:srgbClr val="C00000"/>
                </a:buClr>
                <a:buSzPct val="80000"/>
                <a:buFont typeface="Wingdings" panose="05000000000000000000" pitchFamily="2" charset="2"/>
                <a:buChar char="v"/>
              </a:pPr>
              <a:r>
                <a:rPr lang="en-US" sz="5000" dirty="0" smtClean="0">
                  <a:latin typeface="Arial" panose="020B0604020202020204" pitchFamily="34" charset="0"/>
                  <a:cs typeface="Arial" panose="020B0604020202020204" pitchFamily="34" charset="0"/>
                </a:rPr>
                <a:t>the structure of plant cells and animal cells</a:t>
              </a:r>
            </a:p>
            <a:p>
              <a:pPr marL="627063" indent="-627063">
                <a:buClr>
                  <a:srgbClr val="C00000"/>
                </a:buClr>
                <a:buSzPct val="80000"/>
                <a:buFont typeface="Wingdings" panose="05000000000000000000" pitchFamily="2" charset="2"/>
                <a:buChar char="v"/>
              </a:pPr>
              <a:r>
                <a:rPr lang="en-US" sz="5000" dirty="0" smtClean="0">
                  <a:latin typeface="Arial" panose="020B0604020202020204" pitchFamily="34" charset="0"/>
                  <a:cs typeface="Arial" panose="020B0604020202020204" pitchFamily="34" charset="0"/>
                </a:rPr>
                <a:t>the </a:t>
              </a:r>
              <a:r>
                <a:rPr lang="en-US" sz="5000" dirty="0">
                  <a:latin typeface="Arial" panose="020B0604020202020204" pitchFamily="34" charset="0"/>
                  <a:cs typeface="Arial" panose="020B0604020202020204" pitchFamily="34" charset="0"/>
                </a:rPr>
                <a:t>functions of the different parts of cells</a:t>
              </a:r>
            </a:p>
            <a:p>
              <a:pPr marL="627063" indent="-627063">
                <a:buClr>
                  <a:srgbClr val="C00000"/>
                </a:buClr>
                <a:buSzPct val="80000"/>
                <a:buFont typeface="Wingdings" panose="05000000000000000000" pitchFamily="2" charset="2"/>
                <a:buChar char="v"/>
              </a:pPr>
              <a:r>
                <a:rPr lang="en-US" sz="5000" dirty="0" smtClean="0">
                  <a:latin typeface="Arial" panose="020B0604020202020204" pitchFamily="34" charset="0"/>
                  <a:cs typeface="Arial" panose="020B0604020202020204" pitchFamily="34" charset="0"/>
                </a:rPr>
                <a:t>tissues</a:t>
              </a:r>
              <a:r>
                <a:rPr lang="en-US" sz="5000" dirty="0">
                  <a:latin typeface="Arial" panose="020B0604020202020204" pitchFamily="34" charset="0"/>
                  <a:cs typeface="Arial" panose="020B0604020202020204" pitchFamily="34" charset="0"/>
                </a:rPr>
                <a:t>, organs and organ systems.</a:t>
              </a:r>
            </a:p>
          </p:txBody>
        </p:sp>
        <p:sp>
          <p:nvSpPr>
            <p:cNvPr id="7" name="Rounded Rectangle 1"/>
            <p:cNvSpPr/>
            <p:nvPr/>
          </p:nvSpPr>
          <p:spPr>
            <a:xfrm>
              <a:off x="179512" y="6669360"/>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3600" b="1" dirty="0">
                  <a:solidFill>
                    <a:srgbClr val="C00000"/>
                  </a:solidFill>
                  <a:latin typeface="Arial" panose="020B0604020202020204" pitchFamily="34" charset="0"/>
                  <a:cs typeface="Arial" panose="020B0604020202020204" pitchFamily="34" charset="0"/>
                </a:rPr>
                <a:t>In this chapter, you will find out about:</a:t>
              </a:r>
            </a:p>
          </p:txBody>
        </p:sp>
      </p:grpSp>
      <p:sp>
        <p:nvSpPr>
          <p:cNvPr id="9"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a:t>2 - </a:t>
            </a:r>
            <a:r>
              <a:rPr lang="en-GB" sz="3600" dirty="0"/>
              <a:t>Organisation of the Organism</a:t>
            </a:r>
            <a:endParaRPr lang="en-US" sz="3600" dirty="0"/>
          </a:p>
        </p:txBody>
      </p:sp>
      <p:sp>
        <p:nvSpPr>
          <p:cNvPr id="10" name="Round Same Side Corner Rectangle 9">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18</a:t>
            </a:r>
            <a:endParaRPr lang="en-GB"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52113123"/>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18</a:t>
            </a:r>
            <a:endParaRPr lang="en-GB" sz="1400" b="1" dirty="0">
              <a:latin typeface="Arial" panose="020B0604020202020204" pitchFamily="34" charset="0"/>
              <a:cs typeface="Arial" panose="020B0604020202020204" pitchFamily="34" charset="0"/>
            </a:endParaRPr>
          </a:p>
        </p:txBody>
      </p:sp>
      <p:sp>
        <p:nvSpPr>
          <p:cNvPr id="6"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a:t>2 - </a:t>
            </a:r>
            <a:r>
              <a:rPr lang="en-GB" sz="3600" dirty="0"/>
              <a:t>Organisation of the Organism</a:t>
            </a:r>
            <a:endParaRPr lang="en-US" sz="3600" dirty="0"/>
          </a:p>
        </p:txBody>
      </p:sp>
      <p:sp>
        <p:nvSpPr>
          <p:cNvPr id="3" name="Rounded Rectangle 2"/>
          <p:cNvSpPr/>
          <p:nvPr/>
        </p:nvSpPr>
        <p:spPr>
          <a:xfrm>
            <a:off x="135947" y="1142026"/>
            <a:ext cx="8800098" cy="5527334"/>
          </a:xfrm>
          <a:prstGeom prst="roundRect">
            <a:avLst>
              <a:gd name="adj" fmla="val 460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b="1" dirty="0" smtClean="0">
                <a:solidFill>
                  <a:schemeClr val="tx1"/>
                </a:solidFill>
                <a:latin typeface="Arial" panose="020B0604020202020204" pitchFamily="34" charset="0"/>
                <a:cs typeface="Arial" panose="020B0604020202020204" pitchFamily="34" charset="0"/>
              </a:rPr>
              <a:t>Cells </a:t>
            </a:r>
            <a:r>
              <a:rPr lang="en-GB" sz="1600" b="1" dirty="0">
                <a:solidFill>
                  <a:schemeClr val="tx1"/>
                </a:solidFill>
                <a:latin typeface="Arial" panose="020B0604020202020204" pitchFamily="34" charset="0"/>
                <a:cs typeface="Arial" panose="020B0604020202020204" pitchFamily="34" charset="0"/>
              </a:rPr>
              <a:t>from deep time</a:t>
            </a:r>
            <a:endParaRPr lang="en-GB" sz="1600" dirty="0">
              <a:solidFill>
                <a:schemeClr val="tx1"/>
              </a:solidFill>
              <a:latin typeface="Arial" panose="020B0604020202020204" pitchFamily="34" charset="0"/>
              <a:cs typeface="Arial" panose="020B0604020202020204" pitchFamily="34" charset="0"/>
            </a:endParaRPr>
          </a:p>
          <a:p>
            <a:r>
              <a:rPr lang="en-US" sz="1600" dirty="0">
                <a:solidFill>
                  <a:schemeClr val="tx1"/>
                </a:solidFill>
                <a:latin typeface="Arial" panose="020B0604020202020204" pitchFamily="34" charset="0"/>
                <a:cs typeface="Arial" panose="020B0604020202020204" pitchFamily="34" charset="0"/>
              </a:rPr>
              <a:t>If a long, thin spike of limestone hanging down from the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roof </a:t>
            </a:r>
            <a:r>
              <a:rPr lang="en-US" sz="1600" dirty="0">
                <a:solidFill>
                  <a:schemeClr val="tx1"/>
                </a:solidFill>
                <a:latin typeface="Arial" panose="020B0604020202020204" pitchFamily="34" charset="0"/>
                <a:cs typeface="Arial" panose="020B0604020202020204" pitchFamily="34" charset="0"/>
              </a:rPr>
              <a:t>of a cave is called a stalactite, what do you call a long,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thin </a:t>
            </a:r>
            <a:r>
              <a:rPr lang="en-US" sz="1600" dirty="0">
                <a:solidFill>
                  <a:schemeClr val="tx1"/>
                </a:solidFill>
                <a:latin typeface="Arial" panose="020B0604020202020204" pitchFamily="34" charset="0"/>
                <a:cs typeface="Arial" panose="020B0604020202020204" pitchFamily="34" charset="0"/>
              </a:rPr>
              <a:t>drip of bacteria-filled slime?</a:t>
            </a:r>
          </a:p>
          <a:p>
            <a:r>
              <a:rPr lang="en-US" sz="1600" dirty="0">
                <a:solidFill>
                  <a:schemeClr val="tx1"/>
                </a:solidFill>
                <a:latin typeface="Arial" panose="020B0604020202020204" pitchFamily="34" charset="0"/>
                <a:cs typeface="Arial" panose="020B0604020202020204" pitchFamily="34" charset="0"/>
              </a:rPr>
              <a:t>Caver Jim </a:t>
            </a:r>
            <a:r>
              <a:rPr lang="en-US" sz="1600" dirty="0" err="1">
                <a:solidFill>
                  <a:schemeClr val="tx1"/>
                </a:solidFill>
                <a:latin typeface="Arial" panose="020B0604020202020204" pitchFamily="34" charset="0"/>
                <a:cs typeface="Arial" panose="020B0604020202020204" pitchFamily="34" charset="0"/>
              </a:rPr>
              <a:t>Pisarowicz</a:t>
            </a:r>
            <a:r>
              <a:rPr lang="en-US" sz="1600" dirty="0">
                <a:solidFill>
                  <a:schemeClr val="tx1"/>
                </a:solidFill>
                <a:latin typeface="Arial" panose="020B0604020202020204" pitchFamily="34" charset="0"/>
                <a:cs typeface="Arial" panose="020B0604020202020204" pitchFamily="34" charset="0"/>
              </a:rPr>
              <a:t> decided to call them </a:t>
            </a:r>
            <a:r>
              <a:rPr lang="en-US" sz="1600" dirty="0" err="1">
                <a:solidFill>
                  <a:schemeClr val="tx1"/>
                </a:solidFill>
                <a:latin typeface="Arial" panose="020B0604020202020204" pitchFamily="34" charset="0"/>
                <a:cs typeface="Arial" panose="020B0604020202020204" pitchFamily="34" charset="0"/>
              </a:rPr>
              <a:t>snottites</a:t>
            </a:r>
            <a:r>
              <a:rPr lang="en-US" sz="1600" dirty="0">
                <a:solidFill>
                  <a:schemeClr val="tx1"/>
                </a:solidFill>
                <a:latin typeface="Arial" panose="020B0604020202020204" pitchFamily="34" charset="0"/>
                <a:cs typeface="Arial" panose="020B0604020202020204" pitchFamily="34" charset="0"/>
              </a:rPr>
              <a:t>, and the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name </a:t>
            </a:r>
            <a:r>
              <a:rPr lang="en-US" sz="1600" dirty="0">
                <a:solidFill>
                  <a:schemeClr val="tx1"/>
                </a:solidFill>
                <a:latin typeface="Arial" panose="020B0604020202020204" pitchFamily="34" charset="0"/>
                <a:cs typeface="Arial" panose="020B0604020202020204" pitchFamily="34" charset="0"/>
              </a:rPr>
              <a:t>stuck (Figure </a:t>
            </a:r>
            <a:r>
              <a:rPr lang="en-US" sz="1600" b="1" dirty="0">
                <a:solidFill>
                  <a:schemeClr val="tx1"/>
                </a:solidFill>
                <a:latin typeface="Arial" panose="020B0604020202020204" pitchFamily="34" charset="0"/>
                <a:cs typeface="Arial" panose="020B0604020202020204" pitchFamily="34" charset="0"/>
              </a:rPr>
              <a:t>2.1</a:t>
            </a:r>
            <a:r>
              <a:rPr lang="en-US" sz="1600" dirty="0">
                <a:solidFill>
                  <a:schemeClr val="tx1"/>
                </a:solidFill>
                <a:latin typeface="Arial" panose="020B0604020202020204" pitchFamily="34" charset="0"/>
                <a:cs typeface="Arial" panose="020B0604020202020204" pitchFamily="34" charset="0"/>
              </a:rPr>
              <a:t>). </a:t>
            </a:r>
            <a:r>
              <a:rPr lang="en-US" sz="1600" dirty="0" err="1">
                <a:solidFill>
                  <a:schemeClr val="tx1"/>
                </a:solidFill>
                <a:latin typeface="Arial" panose="020B0604020202020204" pitchFamily="34" charset="0"/>
                <a:cs typeface="Arial" panose="020B0604020202020204" pitchFamily="34" charset="0"/>
              </a:rPr>
              <a:t>Snottites</a:t>
            </a:r>
            <a:r>
              <a:rPr lang="en-US" sz="1600" dirty="0">
                <a:solidFill>
                  <a:schemeClr val="tx1"/>
                </a:solidFill>
                <a:latin typeface="Arial" panose="020B0604020202020204" pitchFamily="34" charset="0"/>
                <a:cs typeface="Arial" panose="020B0604020202020204" pitchFamily="34" charset="0"/>
              </a:rPr>
              <a:t> are studied by biologists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interested </a:t>
            </a:r>
            <a:r>
              <a:rPr lang="en-US" sz="1600" dirty="0">
                <a:solidFill>
                  <a:schemeClr val="tx1"/>
                </a:solidFill>
                <a:latin typeface="Arial" panose="020B0604020202020204" pitchFamily="34" charset="0"/>
                <a:cs typeface="Arial" panose="020B0604020202020204" pitchFamily="34" charset="0"/>
              </a:rPr>
              <a:t>in organisms that can live in environments so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strange </a:t>
            </a:r>
            <a:r>
              <a:rPr lang="en-US" sz="1600" dirty="0">
                <a:solidFill>
                  <a:schemeClr val="tx1"/>
                </a:solidFill>
                <a:latin typeface="Arial" panose="020B0604020202020204" pitchFamily="34" charset="0"/>
                <a:cs typeface="Arial" panose="020B0604020202020204" pitchFamily="34" charset="0"/>
              </a:rPr>
              <a:t>that </a:t>
            </a:r>
            <a:r>
              <a:rPr lang="en-US" sz="1600" dirty="0" smtClean="0">
                <a:solidFill>
                  <a:schemeClr val="tx1"/>
                </a:solidFill>
                <a:latin typeface="Arial" panose="020B0604020202020204" pitchFamily="34" charset="0"/>
                <a:cs typeface="Arial" panose="020B0604020202020204" pitchFamily="34" charset="0"/>
              </a:rPr>
              <a:t>almost</a:t>
            </a:r>
            <a:r>
              <a:rPr lang="en-GB" sz="1600" dirty="0">
                <a:solidFill>
                  <a:schemeClr val="tx1"/>
                </a:solidFill>
                <a:latin typeface="Arial" panose="020B0604020202020204" pitchFamily="34" charset="0"/>
                <a:cs typeface="Arial" panose="020B0604020202020204" pitchFamily="34" charset="0"/>
              </a:rPr>
              <a:t> </a:t>
            </a:r>
            <a:r>
              <a:rPr lang="en-US" sz="1600" dirty="0" smtClean="0">
                <a:solidFill>
                  <a:schemeClr val="tx1"/>
                </a:solidFill>
                <a:latin typeface="Arial" panose="020B0604020202020204" pitchFamily="34" charset="0"/>
                <a:cs typeface="Arial" panose="020B0604020202020204" pitchFamily="34" charset="0"/>
              </a:rPr>
              <a:t>nothing </a:t>
            </a:r>
            <a:r>
              <a:rPr lang="en-US" sz="1600" dirty="0">
                <a:solidFill>
                  <a:schemeClr val="tx1"/>
                </a:solidFill>
                <a:latin typeface="Arial" panose="020B0604020202020204" pitchFamily="34" charset="0"/>
                <a:cs typeface="Arial" panose="020B0604020202020204" pitchFamily="34" charset="0"/>
              </a:rPr>
              <a:t>else can live there. These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organisms </a:t>
            </a:r>
            <a:r>
              <a:rPr lang="en-US" sz="1600" dirty="0">
                <a:solidFill>
                  <a:schemeClr val="tx1"/>
                </a:solidFill>
                <a:latin typeface="Arial" panose="020B0604020202020204" pitchFamily="34" charset="0"/>
                <a:cs typeface="Arial" panose="020B0604020202020204" pitchFamily="34" charset="0"/>
              </a:rPr>
              <a:t>are called extremophiles, which means ‘lovers of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extreme </a:t>
            </a:r>
            <a:r>
              <a:rPr lang="en-US" sz="1600" dirty="0">
                <a:solidFill>
                  <a:schemeClr val="tx1"/>
                </a:solidFill>
                <a:latin typeface="Arial" panose="020B0604020202020204" pitchFamily="34" charset="0"/>
                <a:cs typeface="Arial" panose="020B0604020202020204" pitchFamily="34" charset="0"/>
              </a:rPr>
              <a:t>conditions’.</a:t>
            </a:r>
          </a:p>
          <a:p>
            <a:r>
              <a:rPr lang="en-US" sz="1600" dirty="0" err="1">
                <a:solidFill>
                  <a:schemeClr val="tx1"/>
                </a:solidFill>
                <a:latin typeface="Arial" panose="020B0604020202020204" pitchFamily="34" charset="0"/>
                <a:cs typeface="Arial" panose="020B0604020202020204" pitchFamily="34" charset="0"/>
              </a:rPr>
              <a:t>Snottites</a:t>
            </a:r>
            <a:r>
              <a:rPr lang="en-US" sz="1600" dirty="0">
                <a:solidFill>
                  <a:schemeClr val="tx1"/>
                </a:solidFill>
                <a:latin typeface="Arial" panose="020B0604020202020204" pitchFamily="34" charset="0"/>
                <a:cs typeface="Arial" panose="020B0604020202020204" pitchFamily="34" charset="0"/>
              </a:rPr>
              <a:t> are found in caves where the atmosphere contains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large </a:t>
            </a:r>
            <a:r>
              <a:rPr lang="en-US" sz="1600" dirty="0">
                <a:solidFill>
                  <a:schemeClr val="tx1"/>
                </a:solidFill>
                <a:latin typeface="Arial" panose="020B0604020202020204" pitchFamily="34" charset="0"/>
                <a:cs typeface="Arial" panose="020B0604020202020204" pitchFamily="34" charset="0"/>
              </a:rPr>
              <a:t>amounts of the smelly, toxic gas hydrogen sulfide. The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bacteria </a:t>
            </a:r>
            <a:r>
              <a:rPr lang="en-US" sz="1600" dirty="0">
                <a:solidFill>
                  <a:schemeClr val="tx1"/>
                </a:solidFill>
                <a:latin typeface="Arial" panose="020B0604020202020204" pitchFamily="34" charset="0"/>
                <a:cs typeface="Arial" panose="020B0604020202020204" pitchFamily="34" charset="0"/>
              </a:rPr>
              <a:t>in the slimy threads, far from being poisoned by the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gas</a:t>
            </a:r>
            <a:r>
              <a:rPr lang="en-US" sz="1600" dirty="0">
                <a:solidFill>
                  <a:schemeClr val="tx1"/>
                </a:solidFill>
                <a:latin typeface="Arial" panose="020B0604020202020204" pitchFamily="34" charset="0"/>
                <a:cs typeface="Arial" panose="020B0604020202020204" pitchFamily="34" charset="0"/>
              </a:rPr>
              <a:t>, actually use it to make their food. In the middle of the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threads</a:t>
            </a:r>
            <a:r>
              <a:rPr lang="en-US" sz="1600" dirty="0">
                <a:solidFill>
                  <a:schemeClr val="tx1"/>
                </a:solidFill>
                <a:latin typeface="Arial" panose="020B0604020202020204" pitchFamily="34" charset="0"/>
                <a:cs typeface="Arial" panose="020B0604020202020204" pitchFamily="34" charset="0"/>
              </a:rPr>
              <a:t>, there is virtually no oxygen, yet some kinds of bacteria live even here</a:t>
            </a:r>
            <a:r>
              <a:rPr lang="en-US" sz="1600" dirty="0" smtClean="0">
                <a:solidFill>
                  <a:schemeClr val="tx1"/>
                </a:solidFill>
                <a:latin typeface="Arial" panose="020B0604020202020204" pitchFamily="34" charset="0"/>
                <a:cs typeface="Arial" panose="020B0604020202020204" pitchFamily="34" charset="0"/>
              </a:rPr>
              <a:t>.</a:t>
            </a:r>
            <a:endParaRPr lang="en-GB" sz="1600" dirty="0">
              <a:solidFill>
                <a:schemeClr val="tx1"/>
              </a:solidFill>
              <a:latin typeface="Arial" panose="020B0604020202020204" pitchFamily="34" charset="0"/>
              <a:cs typeface="Arial" panose="020B0604020202020204" pitchFamily="34" charset="0"/>
            </a:endParaRPr>
          </a:p>
          <a:p>
            <a:r>
              <a:rPr lang="en-US" sz="1600" dirty="0">
                <a:solidFill>
                  <a:schemeClr val="tx1"/>
                </a:solidFill>
                <a:latin typeface="Arial" panose="020B0604020202020204" pitchFamily="34" charset="0"/>
                <a:cs typeface="Arial" panose="020B0604020202020204" pitchFamily="34" charset="0"/>
              </a:rPr>
              <a:t>Similar conditions - a lot of hydrogen sulfide, almost no oxygen - were found in the Earth’s very early atmosphere, more than 3.5 billion years ago, and this is probably when these extremophile bacteria first evolved. At that time, the cells of all organisms were much less complex than those of plants and animals (which did not appear on Earth until around 2 billion years ago). They had no nucleus, for example.</a:t>
            </a:r>
          </a:p>
          <a:p>
            <a:r>
              <a:rPr lang="en-US" sz="1600" dirty="0">
                <a:solidFill>
                  <a:schemeClr val="tx1"/>
                </a:solidFill>
                <a:latin typeface="Arial" panose="020B0604020202020204" pitchFamily="34" charset="0"/>
                <a:cs typeface="Arial" panose="020B0604020202020204" pitchFamily="34" charset="0"/>
              </a:rPr>
              <a:t>Yet bacteria made of these seemingly simple cells are clearly very successful, if they have managed to survive almost unchanged through such an unimaginably long period of time.</a:t>
            </a:r>
            <a:endParaRPr lang="en-GB" sz="1600" dirty="0">
              <a:solidFill>
                <a:schemeClr val="tx1"/>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l="-1212" r="3908" b="11151"/>
          <a:stretch/>
        </p:blipFill>
        <p:spPr>
          <a:xfrm>
            <a:off x="5724128" y="1124744"/>
            <a:ext cx="3168351" cy="2822158"/>
          </a:xfrm>
          <a:prstGeom prst="rect">
            <a:avLst/>
          </a:prstGeom>
        </p:spPr>
      </p:pic>
      <p:sp>
        <p:nvSpPr>
          <p:cNvPr id="7" name="Rectangle 6"/>
          <p:cNvSpPr/>
          <p:nvPr/>
        </p:nvSpPr>
        <p:spPr>
          <a:xfrm>
            <a:off x="5724128" y="3933056"/>
            <a:ext cx="3168351" cy="584775"/>
          </a:xfrm>
          <a:prstGeom prst="rect">
            <a:avLst/>
          </a:prstGeom>
        </p:spPr>
        <p:txBody>
          <a:bodyPr wrap="square">
            <a:spAutoFit/>
          </a:bodyPr>
          <a:lstStyle/>
          <a:p>
            <a:pPr indent="271463">
              <a:buClr>
                <a:srgbClr val="C00000"/>
              </a:buClr>
              <a:buSzPct val="80000"/>
              <a:buFont typeface="Arial" panose="020B0604020202020204" pitchFamily="34" charset="0"/>
              <a:buChar char="▲"/>
            </a:pPr>
            <a:r>
              <a:rPr lang="en-US" sz="1600" b="1" dirty="0"/>
              <a:t>Figure 2.1</a:t>
            </a:r>
            <a:r>
              <a:rPr lang="en-US" sz="1600" dirty="0"/>
              <a:t> </a:t>
            </a:r>
            <a:r>
              <a:rPr lang="en-US" sz="1600" dirty="0" smtClean="0"/>
              <a:t>- </a:t>
            </a:r>
            <a:r>
              <a:rPr lang="en-US" sz="1600" dirty="0" err="1" smtClean="0"/>
              <a:t>Snottites</a:t>
            </a:r>
            <a:r>
              <a:rPr lang="en-US" sz="1600" dirty="0" smtClean="0"/>
              <a:t> </a:t>
            </a:r>
            <a:r>
              <a:rPr lang="en-US" sz="1600" dirty="0"/>
              <a:t>hanging from the roof of a cave.</a:t>
            </a:r>
            <a:endParaRPr lang="en-GB" sz="1600" dirty="0"/>
          </a:p>
        </p:txBody>
      </p:sp>
    </p:spTree>
    <p:extLst>
      <p:ext uri="{BB962C8B-B14F-4D97-AF65-F5344CB8AC3E}">
        <p14:creationId xmlns:p14="http://schemas.microsoft.com/office/powerpoint/2010/main" val="2903626557"/>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2.1 – </a:t>
            </a:r>
            <a:r>
              <a:rPr lang="en-GB" dirty="0" smtClean="0"/>
              <a:t>Cell Structure</a:t>
            </a:r>
            <a:endParaRPr lang="en-US" dirty="0"/>
          </a:p>
        </p:txBody>
      </p:sp>
      <p:sp>
        <p:nvSpPr>
          <p:cNvPr id="34" name="Rectangle 33"/>
          <p:cNvSpPr/>
          <p:nvPr/>
        </p:nvSpPr>
        <p:spPr>
          <a:xfrm>
            <a:off x="179513" y="1124744"/>
            <a:ext cx="4392487" cy="5632311"/>
          </a:xfrm>
          <a:prstGeom prst="rect">
            <a:avLst/>
          </a:prstGeom>
        </p:spPr>
        <p:txBody>
          <a:bodyPr wrap="square">
            <a:spAutoFit/>
          </a:bodyPr>
          <a:lstStyle/>
          <a:p>
            <a:pPr marL="541338" indent="-541338">
              <a:buClr>
                <a:srgbClr val="0070C0"/>
              </a:buClr>
              <a:buSzPct val="80000"/>
              <a:buFont typeface="Wingdings 3" panose="05040102010807070707" pitchFamily="18" charset="2"/>
              <a:buChar char=""/>
            </a:pPr>
            <a:r>
              <a:rPr lang="en-US" sz="2000" dirty="0" smtClean="0"/>
              <a:t>All </a:t>
            </a:r>
            <a:r>
              <a:rPr lang="en-US" sz="2000" dirty="0"/>
              <a:t>organisms are made of cells. Cells are very small, so large organisms contain millions of cells. Some organisms are unicellular, which means that they are made of just a single cell. Bacteria and yeast are examples of single-celled organisms</a:t>
            </a:r>
            <a:r>
              <a:rPr lang="en-US" sz="2000" dirty="0" smtClean="0"/>
              <a:t>.</a:t>
            </a:r>
          </a:p>
          <a:p>
            <a:pPr>
              <a:buClr>
                <a:srgbClr val="0070C0"/>
              </a:buClr>
              <a:buSzPct val="80000"/>
            </a:pPr>
            <a:r>
              <a:rPr lang="en-US" sz="2000" b="1" dirty="0" smtClean="0">
                <a:solidFill>
                  <a:srgbClr val="C00000"/>
                </a:solidFill>
              </a:rPr>
              <a:t>Microscopes</a:t>
            </a:r>
          </a:p>
          <a:p>
            <a:pPr marL="541338" indent="-541338">
              <a:buClr>
                <a:srgbClr val="0070C0"/>
              </a:buClr>
              <a:buSzPct val="80000"/>
              <a:buFont typeface="Wingdings 3" panose="05040102010807070707" pitchFamily="18" charset="2"/>
              <a:buChar char=""/>
            </a:pPr>
            <a:r>
              <a:rPr lang="en-US" sz="2000" dirty="0" smtClean="0"/>
              <a:t>To </a:t>
            </a:r>
            <a:r>
              <a:rPr lang="en-US" sz="2000" dirty="0"/>
              <a:t>see cells clearly, you need to use a microscope (Figure </a:t>
            </a:r>
            <a:r>
              <a:rPr lang="en-US" sz="2000" b="1" dirty="0"/>
              <a:t>2.2</a:t>
            </a:r>
            <a:r>
              <a:rPr lang="en-US" sz="2000" dirty="0"/>
              <a:t>). The kind of microscope used in a school laboratory is called a light microscope because it </a:t>
            </a:r>
            <a:r>
              <a:rPr lang="en-US" sz="2000" dirty="0" smtClean="0"/>
              <a:t>shines light through the piece </a:t>
            </a:r>
            <a:r>
              <a:rPr lang="en-US" sz="2000" dirty="0"/>
              <a:t>of animal or plant you </a:t>
            </a:r>
            <a:r>
              <a:rPr lang="en-US" sz="2000" dirty="0" smtClean="0"/>
              <a:t>are looking </a:t>
            </a:r>
            <a:r>
              <a:rPr lang="en-US" sz="2000" dirty="0"/>
              <a:t>at. </a:t>
            </a:r>
            <a:r>
              <a:rPr lang="en-US" sz="2000" dirty="0" smtClean="0"/>
              <a:t>.</a:t>
            </a:r>
            <a:endParaRPr lang="en-US" sz="2000" dirty="0"/>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19</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a:stretch/>
        </p:blipFill>
        <p:spPr>
          <a:xfrm>
            <a:off x="4572000" y="1149979"/>
            <a:ext cx="4320479" cy="3534938"/>
          </a:xfrm>
          <a:prstGeom prst="rect">
            <a:avLst/>
          </a:prstGeom>
        </p:spPr>
      </p:pic>
      <p:sp>
        <p:nvSpPr>
          <p:cNvPr id="3" name="Rectangle 2"/>
          <p:cNvSpPr/>
          <p:nvPr/>
        </p:nvSpPr>
        <p:spPr>
          <a:xfrm>
            <a:off x="4572000" y="4797152"/>
            <a:ext cx="4320479" cy="923330"/>
          </a:xfrm>
          <a:prstGeom prst="rect">
            <a:avLst/>
          </a:prstGeom>
        </p:spPr>
        <p:txBody>
          <a:bodyPr wrap="square">
            <a:spAutoFit/>
          </a:bodyPr>
          <a:lstStyle/>
          <a:p>
            <a:pPr indent="355600">
              <a:buClr>
                <a:srgbClr val="C00000"/>
              </a:buClr>
              <a:buSzPct val="80000"/>
              <a:buFont typeface="Arial" panose="020B0604020202020204" pitchFamily="34" charset="0"/>
              <a:buChar char="▲"/>
            </a:pPr>
            <a:r>
              <a:rPr lang="en-US" b="1" dirty="0"/>
              <a:t>Figure 2.3 </a:t>
            </a:r>
            <a:r>
              <a:rPr lang="en-US" b="1" dirty="0" smtClean="0"/>
              <a:t>- </a:t>
            </a:r>
            <a:r>
              <a:rPr lang="en-US" dirty="0" smtClean="0"/>
              <a:t>a </a:t>
            </a:r>
            <a:r>
              <a:rPr lang="en-US" dirty="0"/>
              <a:t>typical animal cell - a liver cell - as seen with </a:t>
            </a:r>
            <a:r>
              <a:rPr lang="en-US" dirty="0" smtClean="0"/>
              <a:t>a light microscope</a:t>
            </a:r>
            <a:endParaRPr lang="en-GB" dirty="0"/>
          </a:p>
        </p:txBody>
      </p:sp>
      <p:sp>
        <p:nvSpPr>
          <p:cNvPr id="7" name="TextBox 6">
            <a:hlinkClick r:id="rId4" action="ppaction://hlinkfile"/>
          </p:cNvPr>
          <p:cNvSpPr txBox="1"/>
          <p:nvPr/>
        </p:nvSpPr>
        <p:spPr>
          <a:xfrm>
            <a:off x="5323039" y="6038713"/>
            <a:ext cx="2818400"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Cells in a Microscope</a:t>
            </a:r>
            <a:endParaRPr lang="en-GB" sz="2000" b="1" dirty="0"/>
          </a:p>
        </p:txBody>
      </p:sp>
      <p:sp>
        <p:nvSpPr>
          <p:cNvPr id="8" name="TextBox 7">
            <a:hlinkClick r:id="rId5" action="ppaction://hlinksldjump"/>
          </p:cNvPr>
          <p:cNvSpPr txBox="1"/>
          <p:nvPr/>
        </p:nvSpPr>
        <p:spPr>
          <a:xfrm>
            <a:off x="8316416" y="1085835"/>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3432458754"/>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2.1 – </a:t>
            </a:r>
            <a:r>
              <a:rPr lang="en-GB" dirty="0" smtClean="0"/>
              <a:t>Cell Structure</a:t>
            </a:r>
            <a:endParaRPr lang="en-US" dirty="0"/>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19</a:t>
            </a:r>
            <a:endParaRPr lang="en-GB" sz="1400" b="1" dirty="0">
              <a:latin typeface="Arial" panose="020B0604020202020204" pitchFamily="34" charset="0"/>
              <a:cs typeface="Arial" panose="020B0604020202020204" pitchFamily="34" charset="0"/>
            </a:endParaRPr>
          </a:p>
        </p:txBody>
      </p:sp>
      <p:sp>
        <p:nvSpPr>
          <p:cNvPr id="3" name="Rectangle 2"/>
          <p:cNvSpPr/>
          <p:nvPr/>
        </p:nvSpPr>
        <p:spPr>
          <a:xfrm>
            <a:off x="1115616" y="6300028"/>
            <a:ext cx="6840760" cy="369332"/>
          </a:xfrm>
          <a:prstGeom prst="rect">
            <a:avLst/>
          </a:prstGeom>
        </p:spPr>
        <p:txBody>
          <a:bodyPr wrap="square">
            <a:spAutoFit/>
          </a:bodyPr>
          <a:lstStyle/>
          <a:p>
            <a:pPr indent="355600">
              <a:buClr>
                <a:srgbClr val="C00000"/>
              </a:buClr>
              <a:buSzPct val="80000"/>
              <a:buFont typeface="Arial" panose="020B0604020202020204" pitchFamily="34" charset="0"/>
              <a:buChar char="▲"/>
            </a:pPr>
            <a:r>
              <a:rPr lang="en-US" b="1" dirty="0"/>
              <a:t>Figure 2.2 </a:t>
            </a:r>
            <a:r>
              <a:rPr lang="en-US" dirty="0" smtClean="0"/>
              <a:t>- Equipment </a:t>
            </a:r>
            <a:r>
              <a:rPr lang="en-US" dirty="0"/>
              <a:t>used for looking at biological material.</a:t>
            </a:r>
            <a:endParaRPr lang="en-GB" dirty="0"/>
          </a:p>
        </p:txBody>
      </p:sp>
      <p:pic>
        <p:nvPicPr>
          <p:cNvPr id="5" name="Picture 4"/>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10625" t="16383" r="12988" b="6580"/>
          <a:stretch/>
        </p:blipFill>
        <p:spPr>
          <a:xfrm>
            <a:off x="179512" y="1124744"/>
            <a:ext cx="8712968" cy="5175284"/>
          </a:xfrm>
          <a:prstGeom prst="rect">
            <a:avLst/>
          </a:prstGeom>
        </p:spPr>
      </p:pic>
      <p:sp>
        <p:nvSpPr>
          <p:cNvPr id="9" name="TextBox 8">
            <a:hlinkClick r:id="rId4" action="ppaction://hlinksldjump"/>
          </p:cNvPr>
          <p:cNvSpPr txBox="1"/>
          <p:nvPr/>
        </p:nvSpPr>
        <p:spPr>
          <a:xfrm>
            <a:off x="8316416" y="1085835"/>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2617327237"/>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2.1 – </a:t>
            </a:r>
            <a:r>
              <a:rPr lang="en-GB" dirty="0" smtClean="0"/>
              <a:t>Cell Structure</a:t>
            </a:r>
            <a:endParaRPr lang="en-US" dirty="0"/>
          </a:p>
        </p:txBody>
      </p:sp>
      <p:sp>
        <p:nvSpPr>
          <p:cNvPr id="34" name="Rectangle 33"/>
          <p:cNvSpPr/>
          <p:nvPr/>
        </p:nvSpPr>
        <p:spPr>
          <a:xfrm>
            <a:off x="179512" y="1124744"/>
            <a:ext cx="8712967" cy="3139321"/>
          </a:xfrm>
          <a:prstGeom prst="rect">
            <a:avLst/>
          </a:prstGeom>
        </p:spPr>
        <p:txBody>
          <a:bodyPr wrap="square">
            <a:spAutoFit/>
          </a:bodyPr>
          <a:lstStyle/>
          <a:p>
            <a:pPr>
              <a:buClr>
                <a:srgbClr val="0070C0"/>
              </a:buClr>
              <a:buSzPct val="80000"/>
            </a:pPr>
            <a:r>
              <a:rPr lang="en-US" b="1" dirty="0" smtClean="0">
                <a:solidFill>
                  <a:srgbClr val="C00000"/>
                </a:solidFill>
              </a:rPr>
              <a:t>Microscopes</a:t>
            </a:r>
          </a:p>
          <a:p>
            <a:pPr marL="355600" indent="-355600">
              <a:buClr>
                <a:srgbClr val="0070C0"/>
              </a:buClr>
              <a:buSzPct val="80000"/>
              <a:buFont typeface="Wingdings 3" panose="05040102010807070707" pitchFamily="18" charset="2"/>
              <a:buChar char=""/>
            </a:pPr>
            <a:r>
              <a:rPr lang="en-US" dirty="0" smtClean="0"/>
              <a:t>It </a:t>
            </a:r>
            <a:r>
              <a:rPr lang="en-US" dirty="0"/>
              <a:t>uses glass lenses to magnify and focus </a:t>
            </a:r>
            <a:r>
              <a:rPr lang="en-US" dirty="0" smtClean="0"/>
              <a:t>the image</a:t>
            </a:r>
            <a:r>
              <a:rPr lang="en-US" dirty="0"/>
              <a:t>. A very good light microscope can magnify </a:t>
            </a:r>
            <a:r>
              <a:rPr lang="en-US" dirty="0" smtClean="0"/>
              <a:t>about 1500 </a:t>
            </a:r>
            <a:r>
              <a:rPr lang="en-US" dirty="0"/>
              <a:t>times, so that all the structures in Figures </a:t>
            </a:r>
            <a:r>
              <a:rPr lang="en-US" b="1" dirty="0"/>
              <a:t>2.3</a:t>
            </a:r>
            <a:r>
              <a:rPr lang="en-US" dirty="0"/>
              <a:t> and </a:t>
            </a:r>
            <a:r>
              <a:rPr lang="en-US" b="1" dirty="0"/>
              <a:t>2.4</a:t>
            </a:r>
            <a:r>
              <a:rPr lang="en-US" dirty="0"/>
              <a:t> can be seen.</a:t>
            </a:r>
          </a:p>
          <a:p>
            <a:pPr marL="355600" indent="-355600">
              <a:buClr>
                <a:srgbClr val="0070C0"/>
              </a:buClr>
              <a:buSzPct val="80000"/>
              <a:buFont typeface="Wingdings 3" panose="05040102010807070707" pitchFamily="18" charset="2"/>
              <a:buChar char=""/>
            </a:pPr>
            <a:r>
              <a:rPr lang="en-US" dirty="0" smtClean="0"/>
              <a:t>Photomicrographs </a:t>
            </a:r>
            <a:r>
              <a:rPr lang="en-US" dirty="0"/>
              <a:t>of plant and animal cells are shown in Figure </a:t>
            </a:r>
            <a:r>
              <a:rPr lang="en-US" b="1" dirty="0"/>
              <a:t>2.5 </a:t>
            </a:r>
            <a:r>
              <a:rPr lang="en-US" dirty="0"/>
              <a:t>and Figure </a:t>
            </a:r>
            <a:r>
              <a:rPr lang="en-US" b="1" dirty="0"/>
              <a:t>2.6</a:t>
            </a:r>
            <a:r>
              <a:rPr lang="en-US" dirty="0"/>
              <a:t>. A photomicrograph is a picture made using a light microscope</a:t>
            </a:r>
            <a:r>
              <a:rPr lang="en-US" dirty="0" smtClean="0"/>
              <a:t>.</a:t>
            </a:r>
          </a:p>
          <a:p>
            <a:pPr marL="355600" indent="-355600">
              <a:buClr>
                <a:srgbClr val="0070C0"/>
              </a:buClr>
              <a:buSzPct val="80000"/>
              <a:buFont typeface="Wingdings 3" panose="05040102010807070707" pitchFamily="18" charset="2"/>
              <a:buChar char=""/>
            </a:pPr>
            <a:r>
              <a:rPr lang="en-US" dirty="0"/>
              <a:t>To see even smaller things inside a cell, an electron microscope is used. This uses a beam of electrons instead of light, and can magnify up to 500000 times. This means that a lot more detail can be seen inside </a:t>
            </a:r>
            <a:r>
              <a:rPr lang="en-US" dirty="0" smtClean="0"/>
              <a:t>a cell</a:t>
            </a:r>
            <a:r>
              <a:rPr lang="en-US" dirty="0"/>
              <a:t>. We can see many structures more clearly, and also some structures that could not be seen at all with a light microscope</a:t>
            </a:r>
            <a:r>
              <a:rPr lang="en-US" dirty="0" smtClean="0"/>
              <a:t>.</a:t>
            </a:r>
            <a:endParaRPr lang="en-US" dirty="0"/>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20</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9512" y="4248311"/>
            <a:ext cx="2736304" cy="2349041"/>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095836" y="4248311"/>
            <a:ext cx="2700300" cy="2349041"/>
          </a:xfrm>
          <a:prstGeom prst="rect">
            <a:avLst/>
          </a:prstGeom>
        </p:spPr>
      </p:pic>
      <p:pic>
        <p:nvPicPr>
          <p:cNvPr id="5" name="Picture 4"/>
          <p:cNvPicPr>
            <a:picLocks noChangeAspect="1"/>
          </p:cNvPicPr>
          <p:nvPr/>
        </p:nvPicPr>
        <p:blipFill rotWithShape="1">
          <a:blip r:embed="rId5" cstate="print">
            <a:extLst>
              <a:ext uri="{28A0092B-C50C-407E-A947-70E740481C1C}">
                <a14:useLocalDpi xmlns:a14="http://schemas.microsoft.com/office/drawing/2010/main"/>
              </a:ext>
            </a:extLst>
          </a:blip>
          <a:srcRect l="4919" t="650" r="4919" b="30844"/>
          <a:stretch/>
        </p:blipFill>
        <p:spPr>
          <a:xfrm>
            <a:off x="5940150" y="4248311"/>
            <a:ext cx="2952329" cy="2349041"/>
          </a:xfrm>
          <a:prstGeom prst="rect">
            <a:avLst/>
          </a:prstGeom>
        </p:spPr>
      </p:pic>
      <p:sp>
        <p:nvSpPr>
          <p:cNvPr id="8" name="TextBox 7">
            <a:hlinkClick r:id="rId6" action="ppaction://hlinksldjump"/>
          </p:cNvPr>
          <p:cNvSpPr txBox="1"/>
          <p:nvPr/>
        </p:nvSpPr>
        <p:spPr>
          <a:xfrm>
            <a:off x="8316416" y="1085835"/>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3697327381"/>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2.1 – </a:t>
            </a:r>
            <a:r>
              <a:rPr lang="en-GB" dirty="0" smtClean="0"/>
              <a:t>Cell Structure</a:t>
            </a:r>
            <a:endParaRPr lang="en-US" dirty="0"/>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20</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9512" y="1151967"/>
            <a:ext cx="2952327" cy="4365265"/>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275854" y="1151967"/>
            <a:ext cx="3096345" cy="3573177"/>
          </a:xfrm>
          <a:prstGeom prst="rect">
            <a:avLst/>
          </a:prstGeom>
        </p:spPr>
      </p:pic>
      <p:pic>
        <p:nvPicPr>
          <p:cNvPr id="5" name="Picture 4"/>
          <p:cNvPicPr>
            <a:picLocks noChangeAspect="1"/>
          </p:cNvPicPr>
          <p:nvPr/>
        </p:nvPicPr>
        <p:blipFill rotWithShape="1">
          <a:blip r:embed="rId5" cstate="print">
            <a:extLst>
              <a:ext uri="{28A0092B-C50C-407E-A947-70E740481C1C}">
                <a14:useLocalDpi xmlns:a14="http://schemas.microsoft.com/office/drawing/2010/main"/>
              </a:ext>
            </a:extLst>
          </a:blip>
          <a:srcRect l="18113" t="650" r="4919" b="7744"/>
          <a:stretch/>
        </p:blipFill>
        <p:spPr>
          <a:xfrm>
            <a:off x="6516216" y="1151967"/>
            <a:ext cx="2376264" cy="3141129"/>
          </a:xfrm>
          <a:prstGeom prst="rect">
            <a:avLst/>
          </a:prstGeom>
        </p:spPr>
      </p:pic>
      <p:sp>
        <p:nvSpPr>
          <p:cNvPr id="6" name="Rectangle 5"/>
          <p:cNvSpPr/>
          <p:nvPr/>
        </p:nvSpPr>
        <p:spPr>
          <a:xfrm>
            <a:off x="6516214" y="4437112"/>
            <a:ext cx="2376265" cy="1661993"/>
          </a:xfrm>
          <a:prstGeom prst="rect">
            <a:avLst/>
          </a:prstGeom>
        </p:spPr>
        <p:txBody>
          <a:bodyPr wrap="square">
            <a:spAutoFit/>
          </a:bodyPr>
          <a:lstStyle/>
          <a:p>
            <a:pPr indent="276225">
              <a:buClr>
                <a:srgbClr val="C00000"/>
              </a:buClr>
              <a:buSzPct val="80000"/>
              <a:buFont typeface="Arial" panose="020B0604020202020204" pitchFamily="34" charset="0"/>
              <a:buChar char="▲"/>
            </a:pPr>
            <a:r>
              <a:rPr lang="en-US" sz="1700" b="1" dirty="0"/>
              <a:t>Figure 2.6 </a:t>
            </a:r>
            <a:r>
              <a:rPr lang="en-US" sz="1700" b="1" dirty="0" smtClean="0"/>
              <a:t>- </a:t>
            </a:r>
            <a:r>
              <a:rPr lang="en-US" sz="1700" dirty="0" smtClean="0"/>
              <a:t>Cells </a:t>
            </a:r>
            <a:r>
              <a:rPr lang="en-US" sz="1700" dirty="0"/>
              <a:t>from the trachea (windpipe) of a mammal, seen through a light microscope (x300).</a:t>
            </a:r>
            <a:endParaRPr lang="en-GB" sz="1700" dirty="0"/>
          </a:p>
        </p:txBody>
      </p:sp>
      <p:sp>
        <p:nvSpPr>
          <p:cNvPr id="7" name="Rectangle 6"/>
          <p:cNvSpPr/>
          <p:nvPr/>
        </p:nvSpPr>
        <p:spPr>
          <a:xfrm>
            <a:off x="3203848" y="4725144"/>
            <a:ext cx="3240362" cy="1923604"/>
          </a:xfrm>
          <a:prstGeom prst="rect">
            <a:avLst/>
          </a:prstGeom>
        </p:spPr>
        <p:txBody>
          <a:bodyPr wrap="square">
            <a:spAutoFit/>
          </a:bodyPr>
          <a:lstStyle/>
          <a:p>
            <a:pPr indent="276225">
              <a:buClr>
                <a:srgbClr val="C00000"/>
              </a:buClr>
              <a:buSzPct val="80000"/>
              <a:buFont typeface="Arial" panose="020B0604020202020204" pitchFamily="34" charset="0"/>
              <a:buChar char="▲"/>
            </a:pPr>
            <a:r>
              <a:rPr lang="en-US" sz="1700" b="1" dirty="0"/>
              <a:t>Figure 2.5 </a:t>
            </a:r>
            <a:r>
              <a:rPr lang="en-US" sz="1700" b="1" dirty="0" smtClean="0"/>
              <a:t>- </a:t>
            </a:r>
            <a:r>
              <a:rPr lang="en-US" sz="1700" dirty="0" smtClean="0"/>
              <a:t>Many </a:t>
            </a:r>
            <a:r>
              <a:rPr lang="en-US" sz="1700" dirty="0"/>
              <a:t>plant cells contain green structures, called chloroplasts. Even if it does not have any chloroplasts, you can still identify a plant cell because it has a cell wall around it (x2000).</a:t>
            </a:r>
            <a:endParaRPr lang="en-GB" sz="1700" dirty="0"/>
          </a:p>
        </p:txBody>
      </p:sp>
      <p:sp>
        <p:nvSpPr>
          <p:cNvPr id="8" name="Rectangle 7"/>
          <p:cNvSpPr/>
          <p:nvPr/>
        </p:nvSpPr>
        <p:spPr>
          <a:xfrm>
            <a:off x="179512" y="5517232"/>
            <a:ext cx="2916325" cy="1138773"/>
          </a:xfrm>
          <a:prstGeom prst="rect">
            <a:avLst/>
          </a:prstGeom>
        </p:spPr>
        <p:txBody>
          <a:bodyPr wrap="square">
            <a:spAutoFit/>
          </a:bodyPr>
          <a:lstStyle/>
          <a:p>
            <a:pPr indent="276225">
              <a:buClr>
                <a:srgbClr val="C00000"/>
              </a:buClr>
              <a:buSzPct val="80000"/>
              <a:buFont typeface="Arial" panose="020B0604020202020204" pitchFamily="34" charset="0"/>
              <a:buChar char="▲"/>
            </a:pPr>
            <a:r>
              <a:rPr lang="en-US" sz="1700" b="1" dirty="0"/>
              <a:t>Figure 2.4 </a:t>
            </a:r>
            <a:r>
              <a:rPr lang="en-US" sz="1700" b="1" dirty="0" smtClean="0"/>
              <a:t>- </a:t>
            </a:r>
            <a:r>
              <a:rPr lang="en-US" sz="1700" dirty="0" smtClean="0"/>
              <a:t>A </a:t>
            </a:r>
            <a:r>
              <a:rPr lang="en-US" sz="1700" dirty="0"/>
              <a:t>typical plant cell - a palisade mesophyll cell - as seen with a light microscope.</a:t>
            </a:r>
            <a:endParaRPr lang="en-GB" sz="1700" dirty="0"/>
          </a:p>
        </p:txBody>
      </p:sp>
      <p:sp>
        <p:nvSpPr>
          <p:cNvPr id="11" name="TextBox 10">
            <a:hlinkClick r:id="rId6" action="ppaction://hlinksldjump"/>
          </p:cNvPr>
          <p:cNvSpPr txBox="1"/>
          <p:nvPr/>
        </p:nvSpPr>
        <p:spPr>
          <a:xfrm>
            <a:off x="8316416" y="1085835"/>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2819883731"/>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2.1 – </a:t>
            </a:r>
            <a:r>
              <a:rPr lang="en-GB" dirty="0" smtClean="0"/>
              <a:t>Cell Structure - Membrane</a:t>
            </a:r>
            <a:endParaRPr lang="en-US" dirty="0"/>
          </a:p>
        </p:txBody>
      </p:sp>
      <p:sp>
        <p:nvSpPr>
          <p:cNvPr id="34" name="Rectangle 33"/>
          <p:cNvSpPr/>
          <p:nvPr/>
        </p:nvSpPr>
        <p:spPr>
          <a:xfrm>
            <a:off x="179513" y="1124744"/>
            <a:ext cx="8712967" cy="3477875"/>
          </a:xfrm>
          <a:prstGeom prst="rect">
            <a:avLst/>
          </a:prstGeom>
        </p:spPr>
        <p:txBody>
          <a:bodyPr wrap="square">
            <a:spAutoFit/>
          </a:bodyPr>
          <a:lstStyle/>
          <a:p>
            <a:pPr>
              <a:buClr>
                <a:srgbClr val="0070C0"/>
              </a:buClr>
              <a:buSzPct val="80000"/>
            </a:pPr>
            <a:r>
              <a:rPr lang="en-US" sz="2000" b="1" dirty="0" smtClean="0">
                <a:solidFill>
                  <a:srgbClr val="C00000"/>
                </a:solidFill>
              </a:rPr>
              <a:t>Cell </a:t>
            </a:r>
            <a:r>
              <a:rPr lang="en-US" sz="2000" b="1" dirty="0">
                <a:solidFill>
                  <a:srgbClr val="C00000"/>
                </a:solidFill>
              </a:rPr>
              <a:t>membrane</a:t>
            </a:r>
          </a:p>
          <a:p>
            <a:pPr marL="355600" indent="-355600">
              <a:buClr>
                <a:srgbClr val="0070C0"/>
              </a:buClr>
              <a:buSzPct val="80000"/>
              <a:buFont typeface="Wingdings 3" panose="05040102010807070707" pitchFamily="18" charset="2"/>
              <a:buChar char=""/>
            </a:pPr>
            <a:r>
              <a:rPr lang="en-US" sz="2000" dirty="0"/>
              <a:t>Whatever sort of animal or plant they come from, all cells have a cell membrane (sometimes called the cell surface membrane) around the outside. Inside the cell membrane is a jelly-like substance called cytoplasm, in which are found many small structures called organelles. </a:t>
            </a:r>
            <a:endParaRPr lang="en-US" sz="2000" dirty="0" smtClean="0"/>
          </a:p>
          <a:p>
            <a:pPr marL="355600" indent="-355600">
              <a:buClr>
                <a:srgbClr val="0070C0"/>
              </a:buClr>
              <a:buSzPct val="80000"/>
              <a:buFont typeface="Wingdings 3" panose="05040102010807070707" pitchFamily="18" charset="2"/>
              <a:buChar char=""/>
            </a:pPr>
            <a:r>
              <a:rPr lang="en-US" sz="2000" dirty="0" smtClean="0"/>
              <a:t>The </a:t>
            </a:r>
            <a:r>
              <a:rPr lang="en-US" sz="2000" dirty="0"/>
              <a:t>most obvious of these organelles is usually the nucleus. In a plant cell, it is very difficult to see, because it is right against the cell wall.</a:t>
            </a:r>
          </a:p>
          <a:p>
            <a:pPr marL="355600" indent="-355600">
              <a:buClr>
                <a:srgbClr val="0070C0"/>
              </a:buClr>
              <a:buSzPct val="80000"/>
              <a:buFont typeface="Wingdings 3" panose="05040102010807070707" pitchFamily="18" charset="2"/>
              <a:buChar char=""/>
            </a:pPr>
            <a:r>
              <a:rPr lang="en-US" sz="2000" dirty="0"/>
              <a:t>The cell membrane is a very thin layer of protein and fat. It is very important to the cell because it controls what goes in and out of it. It is said to be partially permeable, which means that it will let some substances through but not others.</a:t>
            </a:r>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20</a:t>
            </a:r>
            <a:endParaRPr lang="en-GB" sz="1400" b="1" dirty="0">
              <a:latin typeface="Arial" panose="020B0604020202020204" pitchFamily="34" charset="0"/>
              <a:cs typeface="Arial" panose="020B0604020202020204" pitchFamily="34" charset="0"/>
            </a:endParaRPr>
          </a:p>
        </p:txBody>
      </p:sp>
      <p:pic>
        <p:nvPicPr>
          <p:cNvPr id="2050" name="Picture 2" descr="Image result for cell membran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9512" y="4581128"/>
            <a:ext cx="4437100" cy="209656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322530" y="4365103"/>
            <a:ext cx="3569949" cy="2299289"/>
          </a:xfrm>
          <a:prstGeom prst="rect">
            <a:avLst/>
          </a:prstGeom>
        </p:spPr>
      </p:pic>
      <p:sp>
        <p:nvSpPr>
          <p:cNvPr id="16" name="TextBox 15">
            <a:hlinkClick r:id="rId5" action="ppaction://hlinksldjump"/>
          </p:cNvPr>
          <p:cNvSpPr txBox="1"/>
          <p:nvPr/>
        </p:nvSpPr>
        <p:spPr>
          <a:xfrm>
            <a:off x="8316416" y="1844824"/>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1123167938"/>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2.1 – </a:t>
            </a:r>
            <a:r>
              <a:rPr lang="en-GB" dirty="0" smtClean="0"/>
              <a:t>Cell Structure - Walls</a:t>
            </a:r>
            <a:endParaRPr lang="en-US" dirty="0"/>
          </a:p>
        </p:txBody>
      </p:sp>
      <p:sp>
        <p:nvSpPr>
          <p:cNvPr id="34" name="Rectangle 33"/>
          <p:cNvSpPr/>
          <p:nvPr/>
        </p:nvSpPr>
        <p:spPr>
          <a:xfrm>
            <a:off x="179513" y="1124744"/>
            <a:ext cx="5832647" cy="5632311"/>
          </a:xfrm>
          <a:prstGeom prst="rect">
            <a:avLst/>
          </a:prstGeom>
        </p:spPr>
        <p:txBody>
          <a:bodyPr wrap="square">
            <a:spAutoFit/>
          </a:bodyPr>
          <a:lstStyle/>
          <a:p>
            <a:pPr>
              <a:buClr>
                <a:srgbClr val="0070C0"/>
              </a:buClr>
              <a:buSzPct val="80000"/>
            </a:pPr>
            <a:r>
              <a:rPr lang="en-US" sz="2000" b="1" dirty="0" smtClean="0">
                <a:solidFill>
                  <a:srgbClr val="C00000"/>
                </a:solidFill>
              </a:rPr>
              <a:t>Cell </a:t>
            </a:r>
            <a:r>
              <a:rPr lang="en-US" sz="2000" b="1" dirty="0">
                <a:solidFill>
                  <a:srgbClr val="C00000"/>
                </a:solidFill>
              </a:rPr>
              <a:t>wall</a:t>
            </a:r>
          </a:p>
          <a:p>
            <a:pPr marL="355600" indent="-355600">
              <a:buClr>
                <a:srgbClr val="0070C0"/>
              </a:buClr>
              <a:buSzPct val="80000"/>
              <a:buFont typeface="Wingdings 3" panose="05040102010807070707" pitchFamily="18" charset="2"/>
              <a:buChar char=""/>
            </a:pPr>
            <a:r>
              <a:rPr lang="en-US" sz="2000" dirty="0"/>
              <a:t>All plant cells are surrounded by a cell wall made mainly of cellulose. Paper, which is made from cell walls, is also made of cellulose. Animal cells never have cell walls made of cellulose. </a:t>
            </a:r>
            <a:endParaRPr lang="en-US" sz="2000" dirty="0" smtClean="0"/>
          </a:p>
          <a:p>
            <a:pPr marL="355600" indent="-355600">
              <a:buClr>
                <a:srgbClr val="0070C0"/>
              </a:buClr>
              <a:buSzPct val="80000"/>
              <a:buFont typeface="Wingdings 3" panose="05040102010807070707" pitchFamily="18" charset="2"/>
              <a:buChar char=""/>
            </a:pPr>
            <a:r>
              <a:rPr lang="en-US" sz="2000" dirty="0" smtClean="0"/>
              <a:t>Cellulose </a:t>
            </a:r>
            <a:r>
              <a:rPr lang="en-US" sz="2000" dirty="0"/>
              <a:t>belongs to a group of substances called polysaccharides, which are described in Chapter 4. </a:t>
            </a:r>
            <a:endParaRPr lang="en-US" sz="2000" dirty="0" smtClean="0"/>
          </a:p>
          <a:p>
            <a:pPr marL="355600" indent="-355600">
              <a:buClr>
                <a:srgbClr val="0070C0"/>
              </a:buClr>
              <a:buSzPct val="80000"/>
              <a:buFont typeface="Wingdings 3" panose="05040102010807070707" pitchFamily="18" charset="2"/>
              <a:buChar char=""/>
            </a:pPr>
            <a:r>
              <a:rPr lang="en-US" sz="2000" dirty="0" smtClean="0"/>
              <a:t>Cellulose </a:t>
            </a:r>
            <a:r>
              <a:rPr lang="en-US" sz="2000" dirty="0"/>
              <a:t>forms </a:t>
            </a:r>
            <a:r>
              <a:rPr lang="en-US" sz="2000" dirty="0" err="1"/>
              <a:t>fibres</a:t>
            </a:r>
            <a:r>
              <a:rPr lang="en-US" sz="2000" dirty="0"/>
              <a:t> which </a:t>
            </a:r>
            <a:r>
              <a:rPr lang="en-US" sz="2000" dirty="0" err="1"/>
              <a:t>criss-cross</a:t>
            </a:r>
            <a:r>
              <a:rPr lang="en-US" sz="2000" dirty="0"/>
              <a:t> over one another to form a very strong covering to the cell (Figure </a:t>
            </a:r>
            <a:r>
              <a:rPr lang="en-US" sz="2000" b="1" dirty="0"/>
              <a:t>2.7</a:t>
            </a:r>
            <a:r>
              <a:rPr lang="en-US" sz="2000" dirty="0"/>
              <a:t>). This helps to protect and support the cell. If the cell absorbs a lot of water and swells, the cell wall stops it bursting.</a:t>
            </a:r>
          </a:p>
          <a:p>
            <a:pPr marL="355600" indent="-355600">
              <a:buClr>
                <a:srgbClr val="0070C0"/>
              </a:buClr>
              <a:buSzPct val="80000"/>
              <a:buFont typeface="Wingdings 3" panose="05040102010807070707" pitchFamily="18" charset="2"/>
              <a:buChar char=""/>
            </a:pPr>
            <a:r>
              <a:rPr lang="en-US" sz="2000" dirty="0"/>
              <a:t>Because of the spaces between </a:t>
            </a:r>
            <a:r>
              <a:rPr lang="en-US" sz="2000" dirty="0" err="1"/>
              <a:t>fibres</a:t>
            </a:r>
            <a:r>
              <a:rPr lang="en-US" sz="2000" dirty="0"/>
              <a:t>, even very large molecules are able to go through the cellulose cell wall. It is therefore said to be fully permeable.</a:t>
            </a:r>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20</a:t>
            </a:r>
            <a:endParaRPr lang="en-GB" sz="1400" b="1" dirty="0">
              <a:latin typeface="Arial" panose="020B0604020202020204" pitchFamily="34" charset="0"/>
              <a:cs typeface="Arial" panose="020B0604020202020204" pitchFamily="34" charset="0"/>
            </a:endParaRPr>
          </a:p>
        </p:txBody>
      </p:sp>
      <p:pic>
        <p:nvPicPr>
          <p:cNvPr id="2" name="Picture 2" descr="Image result for human cell wall"/>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12160" y="1146761"/>
            <a:ext cx="2880320" cy="359111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4" action="ppaction://hlinkfile"/>
          </p:cNvPr>
          <p:cNvSpPr txBox="1"/>
          <p:nvPr/>
        </p:nvSpPr>
        <p:spPr>
          <a:xfrm>
            <a:off x="6760400" y="6237312"/>
            <a:ext cx="1383840"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Cell Walls</a:t>
            </a:r>
            <a:endParaRPr lang="en-GB" sz="2000" b="1" dirty="0"/>
          </a:p>
        </p:txBody>
      </p:sp>
      <p:pic>
        <p:nvPicPr>
          <p:cNvPr id="3076" name="Picture 4" descr="Image result for human cell wall"/>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6012161" y="4941168"/>
            <a:ext cx="2909900" cy="117524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6" action="ppaction://hlinksldjump"/>
          </p:cNvPr>
          <p:cNvSpPr txBox="1"/>
          <p:nvPr/>
        </p:nvSpPr>
        <p:spPr>
          <a:xfrm>
            <a:off x="8316416" y="4509120"/>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2303038640"/>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2.1 – </a:t>
            </a:r>
            <a:r>
              <a:rPr lang="en-GB" dirty="0" smtClean="0"/>
              <a:t>Cell Structure</a:t>
            </a:r>
            <a:endParaRPr lang="en-US" dirty="0"/>
          </a:p>
        </p:txBody>
      </p:sp>
      <p:sp>
        <p:nvSpPr>
          <p:cNvPr id="34" name="Rectangle 33"/>
          <p:cNvSpPr/>
          <p:nvPr/>
        </p:nvSpPr>
        <p:spPr>
          <a:xfrm>
            <a:off x="179513" y="1124744"/>
            <a:ext cx="5544615" cy="5632311"/>
          </a:xfrm>
          <a:prstGeom prst="rect">
            <a:avLst/>
          </a:prstGeom>
        </p:spPr>
        <p:txBody>
          <a:bodyPr wrap="square">
            <a:spAutoFit/>
          </a:bodyPr>
          <a:lstStyle/>
          <a:p>
            <a:pPr>
              <a:buClr>
                <a:srgbClr val="0070C0"/>
              </a:buClr>
              <a:buSzPct val="80000"/>
            </a:pPr>
            <a:r>
              <a:rPr lang="en-US" sz="2000" b="1" dirty="0" smtClean="0">
                <a:solidFill>
                  <a:srgbClr val="C00000"/>
                </a:solidFill>
              </a:rPr>
              <a:t>Cytoplasm</a:t>
            </a:r>
            <a:endParaRPr lang="en-US" sz="2000" b="1" dirty="0">
              <a:solidFill>
                <a:srgbClr val="C00000"/>
              </a:solidFill>
            </a:endParaRPr>
          </a:p>
          <a:p>
            <a:pPr marL="355600" indent="-355600">
              <a:buClr>
                <a:srgbClr val="0070C0"/>
              </a:buClr>
              <a:buSzPct val="80000"/>
              <a:buFont typeface="Wingdings 3" panose="05040102010807070707" pitchFamily="18" charset="2"/>
              <a:buChar char=""/>
            </a:pPr>
            <a:r>
              <a:rPr lang="en-US" sz="2000" dirty="0"/>
              <a:t>Cytoplasm is a clear jelly. It is nearly all water; about 70% is water in many cells. It contains many substances dissolved in it, especially proteins. Many different metabolic reactions (the chemical reactions of life) take place in the cytoplasm.</a:t>
            </a:r>
          </a:p>
          <a:p>
            <a:pPr>
              <a:buClr>
                <a:srgbClr val="0070C0"/>
              </a:buClr>
              <a:buSzPct val="80000"/>
            </a:pPr>
            <a:r>
              <a:rPr lang="en-US" sz="2000" b="1" dirty="0">
                <a:solidFill>
                  <a:srgbClr val="C00000"/>
                </a:solidFill>
              </a:rPr>
              <a:t>Vacuoles</a:t>
            </a:r>
          </a:p>
          <a:p>
            <a:pPr marL="355600" indent="-355600">
              <a:buClr>
                <a:srgbClr val="0070C0"/>
              </a:buClr>
              <a:buSzPct val="80000"/>
              <a:buFont typeface="Wingdings 3" panose="05040102010807070707" pitchFamily="18" charset="2"/>
              <a:buChar char=""/>
            </a:pPr>
            <a:r>
              <a:rPr lang="en-US" sz="2000" dirty="0"/>
              <a:t>A vacuole is a space in a cell, surrounded by a membrane, and containing a solution. Plant cells have very large vacuoles, which contain a solution of sugars and other substances, called cell sap. A full vacuole presses outwards on the rest of the cell, and helps </a:t>
            </a:r>
            <a:r>
              <a:rPr lang="en-US" sz="2000" dirty="0" smtClean="0"/>
              <a:t>to </a:t>
            </a:r>
            <a:r>
              <a:rPr lang="en-US" sz="2000" dirty="0"/>
              <a:t>keep it in shape. Animal cells have much smaller membrane-bound spaces, called vesicles, which may contain food or water.</a:t>
            </a:r>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21</a:t>
            </a:r>
            <a:endParaRPr lang="en-GB" sz="1400" b="1" dirty="0">
              <a:latin typeface="Arial" panose="020B0604020202020204" pitchFamily="34" charset="0"/>
              <a:cs typeface="Arial" panose="020B0604020202020204" pitchFamily="34" charset="0"/>
            </a:endParaRPr>
          </a:p>
        </p:txBody>
      </p:sp>
      <p:pic>
        <p:nvPicPr>
          <p:cNvPr id="4098" name="Picture 2" descr="Image result for Cytoplasm"/>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940152" y="1160748"/>
            <a:ext cx="2952328" cy="2589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a:ext>
            </a:extLst>
          </a:blip>
          <a:srcRect l="50000" t="6237" r="2036" b="60915"/>
          <a:stretch/>
        </p:blipFill>
        <p:spPr>
          <a:xfrm>
            <a:off x="5940152" y="3861048"/>
            <a:ext cx="2952329" cy="1734177"/>
          </a:xfrm>
          <a:prstGeom prst="rect">
            <a:avLst/>
          </a:prstGeom>
        </p:spPr>
      </p:pic>
      <p:sp>
        <p:nvSpPr>
          <p:cNvPr id="5" name="Rectangle 4"/>
          <p:cNvSpPr/>
          <p:nvPr/>
        </p:nvSpPr>
        <p:spPr>
          <a:xfrm>
            <a:off x="5940152" y="5661248"/>
            <a:ext cx="2987824" cy="1015663"/>
          </a:xfrm>
          <a:prstGeom prst="rect">
            <a:avLst/>
          </a:prstGeom>
        </p:spPr>
        <p:txBody>
          <a:bodyPr wrap="square">
            <a:spAutoFit/>
          </a:bodyPr>
          <a:lstStyle/>
          <a:p>
            <a:pPr indent="276225">
              <a:buClr>
                <a:srgbClr val="C00000"/>
              </a:buClr>
              <a:buSzPct val="80000"/>
              <a:buFont typeface="Arial" panose="020B0604020202020204" pitchFamily="34" charset="0"/>
              <a:buChar char="▲"/>
            </a:pPr>
            <a:r>
              <a:rPr lang="en-US" sz="1500" b="1" dirty="0" smtClean="0"/>
              <a:t>Figure </a:t>
            </a:r>
            <a:r>
              <a:rPr lang="en-US" sz="1500" b="1" dirty="0"/>
              <a:t>2.7 </a:t>
            </a:r>
            <a:r>
              <a:rPr lang="en-US" sz="1500" dirty="0" smtClean="0"/>
              <a:t>- Cellulose </a:t>
            </a:r>
            <a:r>
              <a:rPr lang="en-US" sz="1500" dirty="0" err="1"/>
              <a:t>fibres</a:t>
            </a:r>
            <a:r>
              <a:rPr lang="en-US" sz="1500" dirty="0"/>
              <a:t> from a plant cell wall</a:t>
            </a:r>
            <a:r>
              <a:rPr lang="en-US" sz="1500" dirty="0" smtClean="0"/>
              <a:t>. This </a:t>
            </a:r>
            <a:r>
              <a:rPr lang="en-US" sz="1500" dirty="0"/>
              <a:t>picture was taken </a:t>
            </a:r>
            <a:r>
              <a:rPr lang="en-US" sz="1500" dirty="0" smtClean="0"/>
              <a:t>using </a:t>
            </a:r>
            <a:r>
              <a:rPr lang="en-US" sz="1500" dirty="0"/>
              <a:t>an electron microscope (x 50 000).</a:t>
            </a:r>
            <a:endParaRPr lang="en-GB" sz="1500" dirty="0"/>
          </a:p>
        </p:txBody>
      </p:sp>
      <p:sp>
        <p:nvSpPr>
          <p:cNvPr id="11" name="TextBox 10">
            <a:hlinkClick r:id="rId5" action="ppaction://hlinksldjump"/>
          </p:cNvPr>
          <p:cNvSpPr txBox="1"/>
          <p:nvPr/>
        </p:nvSpPr>
        <p:spPr>
          <a:xfrm>
            <a:off x="8316416" y="1124744"/>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3881493474"/>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233493188"/>
              </p:ext>
            </p:extLst>
          </p:nvPr>
        </p:nvGraphicFramePr>
        <p:xfrm>
          <a:off x="179512" y="1623080"/>
          <a:ext cx="8633235" cy="4956720"/>
        </p:xfrm>
        <a:graphic>
          <a:graphicData uri="http://schemas.openxmlformats.org/drawingml/2006/table">
            <a:tbl>
              <a:tblPr firstRow="1" bandRow="1">
                <a:tableStyleId>{5C22544A-7EE6-4342-B048-85BDC9FD1C3A}</a:tableStyleId>
              </a:tblPr>
              <a:tblGrid>
                <a:gridCol w="4275731"/>
                <a:gridCol w="221568"/>
                <a:gridCol w="4135936"/>
              </a:tblGrid>
              <a:tr h="360040">
                <a:tc>
                  <a:txBody>
                    <a:bodyPr/>
                    <a:lstStyle/>
                    <a:p>
                      <a:pPr marL="0" algn="l" rtl="0" eaLnBrk="1" latinLnBrk="0" hangingPunct="1"/>
                      <a:r>
                        <a:rPr kumimoji="0" lang="en-GB" sz="1600" b="1" kern="1200" dirty="0" smtClean="0">
                          <a:solidFill>
                            <a:schemeClr val="dk1"/>
                          </a:solidFill>
                          <a:latin typeface="Arial" panose="020B0604020202020204" pitchFamily="34" charset="0"/>
                          <a:ea typeface="+mn-ea"/>
                          <a:cs typeface="Arial" panose="020B0604020202020204" pitchFamily="34" charset="0"/>
                        </a:rPr>
                        <a:t>Core candidates take:</a:t>
                      </a:r>
                      <a:endParaRPr kumimoji="0" lang="en-GB" sz="1600" b="1" kern="1200" dirty="0">
                        <a:solidFill>
                          <a:schemeClr val="dk1"/>
                        </a:solidFill>
                        <a:latin typeface="Arial" panose="020B0604020202020204" pitchFamily="34" charset="0"/>
                        <a:ea typeface="+mn-ea"/>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600" kern="1200" dirty="0" smtClean="0">
                          <a:solidFill>
                            <a:schemeClr val="dk1"/>
                          </a:solidFill>
                          <a:latin typeface="Arial" panose="020B0604020202020204" pitchFamily="34" charset="0"/>
                          <a:ea typeface="+mn-ea"/>
                          <a:cs typeface="Arial" panose="020B0604020202020204" pitchFamily="34" charset="0"/>
                        </a:rPr>
                        <a:t>Extended candidates take:</a:t>
                      </a:r>
                      <a:endParaRPr kumimoji="0" lang="en-GB" sz="1600" kern="1200" dirty="0">
                        <a:solidFill>
                          <a:schemeClr val="dk1"/>
                        </a:solidFill>
                        <a:latin typeface="Arial" panose="020B0604020202020204" pitchFamily="34" charset="0"/>
                        <a:ea typeface="+mn-ea"/>
                        <a:cs typeface="Arial" panose="020B0604020202020204" pitchFamily="34" charset="0"/>
                      </a:endParaRPr>
                    </a:p>
                  </a:txBody>
                  <a:tcPr>
                    <a:lnL w="12700" cmpd="sng">
                      <a:noFill/>
                    </a:lnL>
                  </a:tcPr>
                </a:tc>
              </a:tr>
              <a:tr h="2165960">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600" dirty="0" smtClean="0">
                          <a:latin typeface="Arial" panose="020B0604020202020204" pitchFamily="34" charset="0"/>
                          <a:cs typeface="Arial" panose="020B0604020202020204" pitchFamily="34" charset="0"/>
                        </a:rPr>
                        <a:t>and Core candidates take:</a:t>
                      </a:r>
                      <a:endParaRPr lang="en-GB" sz="16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600" dirty="0" smtClean="0">
                          <a:latin typeface="Arial" panose="020B0604020202020204" pitchFamily="34" charset="0"/>
                          <a:cs typeface="Arial" panose="020B0604020202020204" pitchFamily="34" charset="0"/>
                        </a:rPr>
                        <a:t>and Extended candidates take:</a:t>
                      </a:r>
                      <a:endParaRPr lang="en-GB" sz="16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 – </a:t>
            </a:r>
            <a:r>
              <a:rPr lang="en-GB" sz="4000" dirty="0" smtClean="0"/>
              <a:t>Cell Structure - Chloroplasts</a:t>
            </a:r>
            <a:endParaRPr lang="en-US" sz="4000" dirty="0"/>
          </a:p>
        </p:txBody>
      </p:sp>
      <p:sp>
        <p:nvSpPr>
          <p:cNvPr id="34" name="Rectangle 33"/>
          <p:cNvSpPr/>
          <p:nvPr/>
        </p:nvSpPr>
        <p:spPr>
          <a:xfrm>
            <a:off x="179513" y="1124744"/>
            <a:ext cx="8748463" cy="3477875"/>
          </a:xfrm>
          <a:prstGeom prst="rect">
            <a:avLst/>
          </a:prstGeom>
        </p:spPr>
        <p:txBody>
          <a:bodyPr wrap="square">
            <a:spAutoFit/>
          </a:bodyPr>
          <a:lstStyle/>
          <a:p>
            <a:pPr>
              <a:buClr>
                <a:srgbClr val="0070C0"/>
              </a:buClr>
              <a:buSzPct val="80000"/>
            </a:pPr>
            <a:r>
              <a:rPr lang="en-US" sz="2000" b="1" dirty="0" smtClean="0">
                <a:solidFill>
                  <a:srgbClr val="C00000"/>
                </a:solidFill>
              </a:rPr>
              <a:t>Chloroplasts</a:t>
            </a:r>
            <a:endParaRPr lang="en-US" sz="2000" b="1" dirty="0">
              <a:solidFill>
                <a:srgbClr val="C00000"/>
              </a:solidFill>
            </a:endParaRPr>
          </a:p>
          <a:p>
            <a:pPr marL="355600" indent="-355600">
              <a:buClr>
                <a:srgbClr val="0070C0"/>
              </a:buClr>
              <a:buSzPct val="80000"/>
              <a:buFont typeface="Wingdings 3" panose="05040102010807070707" pitchFamily="18" charset="2"/>
              <a:buChar char=""/>
            </a:pPr>
            <a:r>
              <a:rPr lang="en-US" sz="2000" dirty="0"/>
              <a:t>Chloroplasts are never found in animal cells, but most of the cells in the green parts of plants have them.</a:t>
            </a:r>
          </a:p>
          <a:p>
            <a:pPr marL="355600" indent="-355600">
              <a:buClr>
                <a:srgbClr val="0070C0"/>
              </a:buClr>
              <a:buSzPct val="80000"/>
              <a:buFont typeface="Wingdings 3" panose="05040102010807070707" pitchFamily="18" charset="2"/>
              <a:buChar char=""/>
            </a:pPr>
            <a:r>
              <a:rPr lang="en-US" sz="2000" dirty="0"/>
              <a:t>They contain the green </a:t>
            </a:r>
            <a:r>
              <a:rPr lang="en-US" sz="2000" dirty="0" err="1"/>
              <a:t>colouring</a:t>
            </a:r>
            <a:r>
              <a:rPr lang="en-US" sz="2000" dirty="0"/>
              <a:t> or pigment called chlorophyll. Chlorophyll absorbs energy from sunlight, and this energy is then used for making food for the plant by photosynthesis (Chapter 6).</a:t>
            </a:r>
          </a:p>
          <a:p>
            <a:pPr marL="355600" indent="-355600">
              <a:buClr>
                <a:srgbClr val="0070C0"/>
              </a:buClr>
              <a:buSzPct val="80000"/>
              <a:buFont typeface="Wingdings 3" panose="05040102010807070707" pitchFamily="18" charset="2"/>
              <a:buChar char=""/>
            </a:pPr>
            <a:r>
              <a:rPr lang="en-US" sz="2000" dirty="0"/>
              <a:t>Chloroplasts often contain starch grains, which have been made by photosynthesis. Animal cells never contain starch grains. Some animal cells, however, do have granules (tiny grains) of another substance similar to starch, called glycogen. These granules are found in the cytoplasm, not inside chloroplasts.</a:t>
            </a:r>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21</a:t>
            </a:r>
            <a:endParaRPr lang="en-GB" sz="1400" b="1" dirty="0">
              <a:latin typeface="Arial" panose="020B0604020202020204" pitchFamily="34" charset="0"/>
              <a:cs typeface="Arial" panose="020B0604020202020204" pitchFamily="34" charset="0"/>
            </a:endParaRPr>
          </a:p>
        </p:txBody>
      </p:sp>
      <p:pic>
        <p:nvPicPr>
          <p:cNvPr id="5122" name="Picture 2" descr="Image result for Chloroplasts"/>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79512" y="4569706"/>
            <a:ext cx="3744416" cy="206588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Chloroplasts"/>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4427984" y="4569706"/>
            <a:ext cx="4499992" cy="207678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5" action="ppaction://hlinksldjump"/>
          </p:cNvPr>
          <p:cNvSpPr txBox="1"/>
          <p:nvPr/>
        </p:nvSpPr>
        <p:spPr>
          <a:xfrm>
            <a:off x="8316416" y="3750131"/>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2721817520"/>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2.1 – </a:t>
            </a:r>
            <a:r>
              <a:rPr lang="en-GB" dirty="0" smtClean="0"/>
              <a:t>Cell Structure - Nucleus</a:t>
            </a:r>
            <a:endParaRPr lang="en-US" dirty="0"/>
          </a:p>
        </p:txBody>
      </p:sp>
      <p:sp>
        <p:nvSpPr>
          <p:cNvPr id="34" name="Rectangle 33"/>
          <p:cNvSpPr/>
          <p:nvPr/>
        </p:nvSpPr>
        <p:spPr>
          <a:xfrm>
            <a:off x="179513" y="1124744"/>
            <a:ext cx="5544615" cy="5509200"/>
          </a:xfrm>
          <a:prstGeom prst="rect">
            <a:avLst/>
          </a:prstGeom>
        </p:spPr>
        <p:txBody>
          <a:bodyPr wrap="square">
            <a:spAutoFit/>
          </a:bodyPr>
          <a:lstStyle/>
          <a:p>
            <a:pPr>
              <a:buClr>
                <a:srgbClr val="0070C0"/>
              </a:buClr>
              <a:buSzPct val="80000"/>
            </a:pPr>
            <a:r>
              <a:rPr lang="en-US" sz="2200" b="1" dirty="0" smtClean="0">
                <a:solidFill>
                  <a:srgbClr val="C00000"/>
                </a:solidFill>
              </a:rPr>
              <a:t>Nucleus</a:t>
            </a:r>
            <a:endParaRPr lang="en-US" sz="2200" b="1" dirty="0">
              <a:solidFill>
                <a:srgbClr val="C00000"/>
              </a:solidFill>
            </a:endParaRPr>
          </a:p>
          <a:p>
            <a:pPr marL="355600" indent="-355600">
              <a:buClr>
                <a:srgbClr val="0070C0"/>
              </a:buClr>
              <a:buSzPct val="80000"/>
              <a:buFont typeface="Wingdings 3" panose="05040102010807070707" pitchFamily="18" charset="2"/>
              <a:buChar char=""/>
            </a:pPr>
            <a:r>
              <a:rPr lang="en-US" sz="2200" dirty="0"/>
              <a:t>The nucleus is where the genetic information is stored. This helps the cell to make the right sorts of proteins. The information is kept on the chromosomes, which are inherited from the organisms parents. The chromosomes are made of DNA.</a:t>
            </a:r>
          </a:p>
          <a:p>
            <a:pPr marL="355600" indent="-355600">
              <a:buClr>
                <a:srgbClr val="0070C0"/>
              </a:buClr>
              <a:buSzPct val="80000"/>
              <a:buFont typeface="Wingdings 3" panose="05040102010807070707" pitchFamily="18" charset="2"/>
              <a:buChar char=""/>
            </a:pPr>
            <a:r>
              <a:rPr lang="en-US" sz="2200" dirty="0"/>
              <a:t>Chromosomes are very long, but so thin that they cannot easily be seen even using the electron microscope. However, when the cell is dividing, they become short and thick, and can be seen with a good light microscope.</a:t>
            </a:r>
          </a:p>
          <a:p>
            <a:pPr marL="355600" indent="-355600">
              <a:buClr>
                <a:srgbClr val="0070C0"/>
              </a:buClr>
              <a:buSzPct val="80000"/>
              <a:buFont typeface="Wingdings 3" panose="05040102010807070707" pitchFamily="18" charset="2"/>
              <a:buChar char=""/>
            </a:pPr>
            <a:r>
              <a:rPr lang="en-US" sz="2200" dirty="0"/>
              <a:t>Table 2.1 compares some features of plant cells and animal cells.</a:t>
            </a:r>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21</a:t>
            </a:r>
            <a:endParaRPr lang="en-GB" sz="1400" b="1" dirty="0">
              <a:latin typeface="Arial" panose="020B0604020202020204" pitchFamily="34" charset="0"/>
              <a:cs typeface="Arial" panose="020B0604020202020204" pitchFamily="34" charset="0"/>
            </a:endParaRPr>
          </a:p>
        </p:txBody>
      </p:sp>
      <p:pic>
        <p:nvPicPr>
          <p:cNvPr id="7170" name="Picture 2" descr="Image result for human cell nucleus"/>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868144" y="1126600"/>
            <a:ext cx="3075864" cy="2665517"/>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human cell nucleus"/>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6156176" y="3839772"/>
            <a:ext cx="2592288" cy="239754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5" action="ppaction://hlinkfile"/>
          </p:cNvPr>
          <p:cNvSpPr txBox="1"/>
          <p:nvPr/>
        </p:nvSpPr>
        <p:spPr>
          <a:xfrm>
            <a:off x="6547937" y="6254499"/>
            <a:ext cx="1710725"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The Nucleus</a:t>
            </a:r>
            <a:endParaRPr lang="en-GB" sz="2000" b="1" dirty="0"/>
          </a:p>
        </p:txBody>
      </p:sp>
      <p:sp>
        <p:nvSpPr>
          <p:cNvPr id="12" name="TextBox 11">
            <a:hlinkClick r:id="rId6" action="ppaction://hlinksldjump"/>
          </p:cNvPr>
          <p:cNvSpPr txBox="1"/>
          <p:nvPr/>
        </p:nvSpPr>
        <p:spPr>
          <a:xfrm>
            <a:off x="8316416" y="3789040"/>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4155119509"/>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2.1 – </a:t>
            </a:r>
            <a:r>
              <a:rPr lang="en-GB" dirty="0" smtClean="0"/>
              <a:t>Cell Structure - Nucleus</a:t>
            </a:r>
            <a:endParaRPr lang="en-US" dirty="0"/>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21</a:t>
            </a:r>
            <a:endParaRPr lang="en-GB" sz="1400" b="1" dirty="0">
              <a:latin typeface="Arial" panose="020B0604020202020204" pitchFamily="34" charset="0"/>
              <a:cs typeface="Arial" panose="020B0604020202020204" pitchFamily="34" charset="0"/>
            </a:endParaRPr>
          </a:p>
        </p:txBody>
      </p:sp>
      <p:sp>
        <p:nvSpPr>
          <p:cNvPr id="2" name="Rectangle 1"/>
          <p:cNvSpPr/>
          <p:nvPr/>
        </p:nvSpPr>
        <p:spPr>
          <a:xfrm>
            <a:off x="179512" y="6269250"/>
            <a:ext cx="8748464" cy="400110"/>
          </a:xfrm>
          <a:prstGeom prst="rect">
            <a:avLst/>
          </a:prstGeom>
        </p:spPr>
        <p:txBody>
          <a:bodyPr wrap="square">
            <a:spAutoFit/>
          </a:bodyPr>
          <a:lstStyle/>
          <a:p>
            <a:pPr indent="449263">
              <a:buClr>
                <a:srgbClr val="C00000"/>
              </a:buClr>
              <a:buSzPct val="80000"/>
              <a:buFont typeface="Arial" panose="020B0604020202020204" pitchFamily="34" charset="0"/>
              <a:buChar char="▲"/>
            </a:pPr>
            <a:r>
              <a:rPr lang="en-US" sz="2000" b="1" dirty="0"/>
              <a:t>Table 2.1 </a:t>
            </a:r>
            <a:r>
              <a:rPr lang="en-US" sz="2000" dirty="0" smtClean="0"/>
              <a:t>- A </a:t>
            </a:r>
            <a:r>
              <a:rPr lang="en-US" sz="2000" dirty="0"/>
              <a:t>comparison of plant and animal cells.</a:t>
            </a:r>
            <a:endParaRPr lang="en-GB" sz="2000" dirty="0"/>
          </a:p>
        </p:txBody>
      </p:sp>
      <p:graphicFrame>
        <p:nvGraphicFramePr>
          <p:cNvPr id="3" name="Table 2"/>
          <p:cNvGraphicFramePr>
            <a:graphicFrameLocks noGrp="1"/>
          </p:cNvGraphicFramePr>
          <p:nvPr>
            <p:extLst>
              <p:ext uri="{D42A27DB-BD31-4B8C-83A1-F6EECF244321}">
                <p14:modId xmlns:p14="http://schemas.microsoft.com/office/powerpoint/2010/main" val="601962399"/>
              </p:ext>
            </p:extLst>
          </p:nvPr>
        </p:nvGraphicFramePr>
        <p:xfrm>
          <a:off x="179512" y="1124744"/>
          <a:ext cx="8748464" cy="4983480"/>
        </p:xfrm>
        <a:graphic>
          <a:graphicData uri="http://schemas.openxmlformats.org/drawingml/2006/table">
            <a:tbl>
              <a:tblPr firstRow="1" bandRow="1">
                <a:tableStyleId>{5C22544A-7EE6-4342-B048-85BDC9FD1C3A}</a:tableStyleId>
              </a:tblPr>
              <a:tblGrid>
                <a:gridCol w="4176464"/>
                <a:gridCol w="4572000"/>
              </a:tblGrid>
              <a:tr h="199617">
                <a:tc>
                  <a:txBody>
                    <a:bodyPr/>
                    <a:lstStyle/>
                    <a:p>
                      <a:r>
                        <a:rPr lang="en-GB" sz="2100" dirty="0" smtClean="0">
                          <a:solidFill>
                            <a:schemeClr val="tx1"/>
                          </a:solidFill>
                          <a:latin typeface="Arial" panose="020B0604020202020204" pitchFamily="34" charset="0"/>
                          <a:cs typeface="Arial" panose="020B0604020202020204" pitchFamily="34" charset="0"/>
                        </a:rPr>
                        <a:t>Plant Cells</a:t>
                      </a:r>
                      <a:endParaRPr lang="en-GB" sz="2100" dirty="0">
                        <a:solidFill>
                          <a:schemeClr val="tx1"/>
                        </a:solidFill>
                        <a:latin typeface="Arial" panose="020B0604020202020204" pitchFamily="34" charset="0"/>
                        <a:cs typeface="Arial" panose="020B0604020202020204" pitchFamily="34" charset="0"/>
                      </a:endParaRPr>
                    </a:p>
                  </a:txBody>
                  <a:tcPr/>
                </a:tc>
                <a:tc>
                  <a:txBody>
                    <a:bodyPr/>
                    <a:lstStyle/>
                    <a:p>
                      <a:r>
                        <a:rPr lang="en-GB" sz="2100" dirty="0" smtClean="0">
                          <a:solidFill>
                            <a:schemeClr val="tx1"/>
                          </a:solidFill>
                          <a:latin typeface="Arial" panose="020B0604020202020204" pitchFamily="34" charset="0"/>
                          <a:cs typeface="Arial" panose="020B0604020202020204" pitchFamily="34" charset="0"/>
                        </a:rPr>
                        <a:t>Animal Cells</a:t>
                      </a:r>
                      <a:endParaRPr lang="en-GB" sz="2100" dirty="0">
                        <a:solidFill>
                          <a:schemeClr val="tx1"/>
                        </a:solidFill>
                        <a:latin typeface="Arial" panose="020B0604020202020204" pitchFamily="34" charset="0"/>
                        <a:cs typeface="Arial" panose="020B0604020202020204" pitchFamily="34" charset="0"/>
                      </a:endParaRPr>
                    </a:p>
                  </a:txBody>
                  <a:tcPr/>
                </a:tc>
              </a:tr>
              <a:tr h="344545">
                <a:tc>
                  <a:txBody>
                    <a:bodyPr/>
                    <a:lstStyle/>
                    <a:p>
                      <a:r>
                        <a:rPr lang="en-US" sz="2100" dirty="0" smtClean="0">
                          <a:latin typeface="Arial" panose="020B0604020202020204" pitchFamily="34" charset="0"/>
                          <a:cs typeface="Arial" panose="020B0604020202020204" pitchFamily="34" charset="0"/>
                        </a:rPr>
                        <a:t>have a cellulose cell wall outside the cell membrane</a:t>
                      </a:r>
                      <a:endParaRPr lang="en-GB" sz="2100" dirty="0">
                        <a:latin typeface="Arial" panose="020B0604020202020204" pitchFamily="34" charset="0"/>
                        <a:cs typeface="Arial" panose="020B0604020202020204" pitchFamily="34" charset="0"/>
                      </a:endParaRPr>
                    </a:p>
                  </a:txBody>
                  <a:tcPr/>
                </a:tc>
                <a:tc>
                  <a:txBody>
                    <a:bodyPr/>
                    <a:lstStyle/>
                    <a:p>
                      <a:r>
                        <a:rPr lang="en-GB" sz="2100" dirty="0" smtClean="0">
                          <a:latin typeface="Arial" panose="020B0604020202020204" pitchFamily="34" charset="0"/>
                          <a:cs typeface="Arial" panose="020B0604020202020204" pitchFamily="34" charset="0"/>
                        </a:rPr>
                        <a:t>have no cell wall</a:t>
                      </a:r>
                      <a:endParaRPr lang="en-GB" sz="2100" dirty="0">
                        <a:latin typeface="Arial" panose="020B0604020202020204" pitchFamily="34" charset="0"/>
                        <a:cs typeface="Arial" panose="020B0604020202020204" pitchFamily="34" charset="0"/>
                      </a:endParaRPr>
                    </a:p>
                  </a:txBody>
                  <a:tcPr/>
                </a:tc>
              </a:tr>
              <a:tr h="199617">
                <a:tc>
                  <a:txBody>
                    <a:bodyPr/>
                    <a:lstStyle/>
                    <a:p>
                      <a:r>
                        <a:rPr lang="en-GB" sz="2100" dirty="0" smtClean="0">
                          <a:latin typeface="Arial" panose="020B0604020202020204" pitchFamily="34" charset="0"/>
                          <a:cs typeface="Arial" panose="020B0604020202020204" pitchFamily="34" charset="0"/>
                        </a:rPr>
                        <a:t>have a cell membrane</a:t>
                      </a:r>
                      <a:endParaRPr lang="en-GB" sz="2100" dirty="0">
                        <a:latin typeface="Arial" panose="020B0604020202020204" pitchFamily="34" charset="0"/>
                        <a:cs typeface="Arial" panose="020B0604020202020204" pitchFamily="34" charset="0"/>
                      </a:endParaRPr>
                    </a:p>
                  </a:txBody>
                  <a:tcPr/>
                </a:tc>
                <a:tc>
                  <a:txBody>
                    <a:bodyPr/>
                    <a:lstStyle/>
                    <a:p>
                      <a:r>
                        <a:rPr lang="en-GB" sz="2100" dirty="0" smtClean="0">
                          <a:latin typeface="Arial" panose="020B0604020202020204" pitchFamily="34" charset="0"/>
                          <a:cs typeface="Arial" panose="020B0604020202020204" pitchFamily="34" charset="0"/>
                        </a:rPr>
                        <a:t>have a cell membrane</a:t>
                      </a:r>
                      <a:endParaRPr lang="en-GB" sz="2100" dirty="0">
                        <a:latin typeface="Arial" panose="020B0604020202020204" pitchFamily="34" charset="0"/>
                        <a:cs typeface="Arial" panose="020B0604020202020204" pitchFamily="34" charset="0"/>
                      </a:endParaRPr>
                    </a:p>
                  </a:txBody>
                  <a:tcPr/>
                </a:tc>
              </a:tr>
              <a:tr h="199617">
                <a:tc>
                  <a:txBody>
                    <a:bodyPr/>
                    <a:lstStyle/>
                    <a:p>
                      <a:r>
                        <a:rPr lang="en-GB" sz="2100" dirty="0" smtClean="0">
                          <a:latin typeface="Arial" panose="020B0604020202020204" pitchFamily="34" charset="0"/>
                          <a:cs typeface="Arial" panose="020B0604020202020204" pitchFamily="34" charset="0"/>
                        </a:rPr>
                        <a:t>have cytoplasm</a:t>
                      </a:r>
                      <a:endParaRPr lang="en-GB" sz="2100" dirty="0">
                        <a:latin typeface="Arial" panose="020B0604020202020204" pitchFamily="34" charset="0"/>
                        <a:cs typeface="Arial" panose="020B0604020202020204" pitchFamily="34" charset="0"/>
                      </a:endParaRPr>
                    </a:p>
                  </a:txBody>
                  <a:tcPr/>
                </a:tc>
                <a:tc>
                  <a:txBody>
                    <a:bodyPr/>
                    <a:lstStyle/>
                    <a:p>
                      <a:r>
                        <a:rPr lang="en-GB" sz="2100" dirty="0" smtClean="0">
                          <a:latin typeface="Arial" panose="020B0604020202020204" pitchFamily="34" charset="0"/>
                          <a:cs typeface="Arial" panose="020B0604020202020204" pitchFamily="34" charset="0"/>
                        </a:rPr>
                        <a:t>have cytoplasm</a:t>
                      </a:r>
                      <a:endParaRPr lang="en-GB" sz="2100" dirty="0">
                        <a:latin typeface="Arial" panose="020B0604020202020204" pitchFamily="34" charset="0"/>
                        <a:cs typeface="Arial" panose="020B0604020202020204" pitchFamily="34" charset="0"/>
                      </a:endParaRPr>
                    </a:p>
                  </a:txBody>
                  <a:tcPr/>
                </a:tc>
              </a:tr>
              <a:tr h="199617">
                <a:tc>
                  <a:txBody>
                    <a:bodyPr/>
                    <a:lstStyle/>
                    <a:p>
                      <a:r>
                        <a:rPr lang="en-GB" sz="2100" dirty="0" smtClean="0">
                          <a:latin typeface="Arial" panose="020B0604020202020204" pitchFamily="34" charset="0"/>
                          <a:cs typeface="Arial" panose="020B0604020202020204" pitchFamily="34" charset="0"/>
                        </a:rPr>
                        <a:t>have a nucleus</a:t>
                      </a:r>
                      <a:endParaRPr lang="en-GB" sz="2100" dirty="0">
                        <a:latin typeface="Arial" panose="020B0604020202020204" pitchFamily="34" charset="0"/>
                        <a:cs typeface="Arial" panose="020B0604020202020204" pitchFamily="34" charset="0"/>
                      </a:endParaRPr>
                    </a:p>
                  </a:txBody>
                  <a:tcPr/>
                </a:tc>
                <a:tc>
                  <a:txBody>
                    <a:bodyPr/>
                    <a:lstStyle/>
                    <a:p>
                      <a:r>
                        <a:rPr lang="en-GB" sz="2100" dirty="0" smtClean="0">
                          <a:latin typeface="Arial" panose="020B0604020202020204" pitchFamily="34" charset="0"/>
                          <a:cs typeface="Arial" panose="020B0604020202020204" pitchFamily="34" charset="0"/>
                        </a:rPr>
                        <a:t>have a nucleus</a:t>
                      </a:r>
                      <a:endParaRPr lang="en-GB" sz="2100" dirty="0">
                        <a:latin typeface="Arial" panose="020B0604020202020204" pitchFamily="34" charset="0"/>
                        <a:cs typeface="Arial" panose="020B0604020202020204" pitchFamily="34" charset="0"/>
                      </a:endParaRPr>
                    </a:p>
                  </a:txBody>
                  <a:tcPr/>
                </a:tc>
              </a:tr>
              <a:tr h="344545">
                <a:tc>
                  <a:txBody>
                    <a:bodyPr/>
                    <a:lstStyle/>
                    <a:p>
                      <a:r>
                        <a:rPr lang="en-US" sz="2100" dirty="0" smtClean="0">
                          <a:latin typeface="Arial" panose="020B0604020202020204" pitchFamily="34" charset="0"/>
                          <a:cs typeface="Arial" panose="020B0604020202020204" pitchFamily="34" charset="0"/>
                        </a:rPr>
                        <a:t>often have chloroplasts containing chlorophyll</a:t>
                      </a:r>
                      <a:endParaRPr lang="en-GB" sz="2100" dirty="0">
                        <a:latin typeface="Arial" panose="020B0604020202020204" pitchFamily="34" charset="0"/>
                        <a:cs typeface="Arial" panose="020B0604020202020204" pitchFamily="34" charset="0"/>
                      </a:endParaRPr>
                    </a:p>
                  </a:txBody>
                  <a:tcPr/>
                </a:tc>
                <a:tc>
                  <a:txBody>
                    <a:bodyPr/>
                    <a:lstStyle/>
                    <a:p>
                      <a:r>
                        <a:rPr lang="en-GB" sz="2100" dirty="0" smtClean="0">
                          <a:latin typeface="Arial" panose="020B0604020202020204" pitchFamily="34" charset="0"/>
                          <a:cs typeface="Arial" panose="020B0604020202020204" pitchFamily="34" charset="0"/>
                        </a:rPr>
                        <a:t>have no chloroplasts</a:t>
                      </a:r>
                      <a:endParaRPr lang="en-GB" sz="2100" dirty="0">
                        <a:latin typeface="Arial" panose="020B0604020202020204" pitchFamily="34" charset="0"/>
                        <a:cs typeface="Arial" panose="020B0604020202020204" pitchFamily="34" charset="0"/>
                      </a:endParaRPr>
                    </a:p>
                  </a:txBody>
                  <a:tcPr/>
                </a:tc>
              </a:tr>
              <a:tr h="344545">
                <a:tc>
                  <a:txBody>
                    <a:bodyPr/>
                    <a:lstStyle/>
                    <a:p>
                      <a:r>
                        <a:rPr lang="en-US" sz="2100" dirty="0" smtClean="0">
                          <a:latin typeface="Arial" panose="020B0604020202020204" pitchFamily="34" charset="0"/>
                          <a:cs typeface="Arial" panose="020B0604020202020204" pitchFamily="34" charset="0"/>
                        </a:rPr>
                        <a:t>often have large vacuoles containing cell sap</a:t>
                      </a:r>
                      <a:endParaRPr lang="en-GB" sz="2100" dirty="0">
                        <a:latin typeface="Arial" panose="020B0604020202020204" pitchFamily="34" charset="0"/>
                        <a:cs typeface="Arial" panose="020B0604020202020204" pitchFamily="34" charset="0"/>
                      </a:endParaRPr>
                    </a:p>
                  </a:txBody>
                  <a:tcPr/>
                </a:tc>
                <a:tc>
                  <a:txBody>
                    <a:bodyPr/>
                    <a:lstStyle/>
                    <a:p>
                      <a:r>
                        <a:rPr lang="en-GB" sz="2100" dirty="0" smtClean="0">
                          <a:latin typeface="Arial" panose="020B0604020202020204" pitchFamily="34" charset="0"/>
                          <a:cs typeface="Arial" panose="020B0604020202020204" pitchFamily="34" charset="0"/>
                        </a:rPr>
                        <a:t>have only small vacuoles</a:t>
                      </a:r>
                      <a:endParaRPr lang="en-GB" sz="2100" dirty="0">
                        <a:latin typeface="Arial" panose="020B0604020202020204" pitchFamily="34" charset="0"/>
                        <a:cs typeface="Arial" panose="020B0604020202020204" pitchFamily="34" charset="0"/>
                      </a:endParaRPr>
                    </a:p>
                  </a:txBody>
                  <a:tcPr/>
                </a:tc>
              </a:tr>
              <a:tr h="344545">
                <a:tc>
                  <a:txBody>
                    <a:bodyPr/>
                    <a:lstStyle/>
                    <a:p>
                      <a:r>
                        <a:rPr lang="en-GB" sz="2100" dirty="0" smtClean="0">
                          <a:latin typeface="Arial" panose="020B0604020202020204" pitchFamily="34" charset="0"/>
                          <a:cs typeface="Arial" panose="020B0604020202020204" pitchFamily="34" charset="0"/>
                        </a:rPr>
                        <a:t>often have starch grains</a:t>
                      </a:r>
                      <a:endParaRPr lang="en-GB" sz="2100" dirty="0">
                        <a:latin typeface="Arial" panose="020B0604020202020204" pitchFamily="34" charset="0"/>
                        <a:cs typeface="Arial" panose="020B0604020202020204" pitchFamily="34" charset="0"/>
                      </a:endParaRPr>
                    </a:p>
                  </a:txBody>
                  <a:tcPr/>
                </a:tc>
                <a:tc>
                  <a:txBody>
                    <a:bodyPr/>
                    <a:lstStyle/>
                    <a:p>
                      <a:r>
                        <a:rPr lang="en-US" sz="2100" dirty="0" smtClean="0">
                          <a:latin typeface="Arial" panose="020B0604020202020204" pitchFamily="34" charset="0"/>
                          <a:cs typeface="Arial" panose="020B0604020202020204" pitchFamily="34" charset="0"/>
                        </a:rPr>
                        <a:t>never have starch grains; sometimes have glycogen granules</a:t>
                      </a:r>
                      <a:endParaRPr lang="en-GB" sz="2100" dirty="0">
                        <a:latin typeface="Arial" panose="020B0604020202020204" pitchFamily="34" charset="0"/>
                        <a:cs typeface="Arial" panose="020B0604020202020204" pitchFamily="34" charset="0"/>
                      </a:endParaRPr>
                    </a:p>
                  </a:txBody>
                  <a:tcPr/>
                </a:tc>
              </a:tr>
              <a:tr h="199617">
                <a:tc>
                  <a:txBody>
                    <a:bodyPr/>
                    <a:lstStyle/>
                    <a:p>
                      <a:r>
                        <a:rPr lang="en-GB" sz="2100" dirty="0" smtClean="0">
                          <a:latin typeface="Arial" panose="020B0604020202020204" pitchFamily="34" charset="0"/>
                          <a:cs typeface="Arial" panose="020B0604020202020204" pitchFamily="34" charset="0"/>
                        </a:rPr>
                        <a:t>often regular in shape</a:t>
                      </a:r>
                      <a:endParaRPr lang="en-GB" sz="2100" dirty="0">
                        <a:latin typeface="Arial" panose="020B0604020202020204" pitchFamily="34" charset="0"/>
                        <a:cs typeface="Arial" panose="020B0604020202020204" pitchFamily="34" charset="0"/>
                      </a:endParaRPr>
                    </a:p>
                  </a:txBody>
                  <a:tcPr/>
                </a:tc>
                <a:tc>
                  <a:txBody>
                    <a:bodyPr/>
                    <a:lstStyle/>
                    <a:p>
                      <a:r>
                        <a:rPr lang="en-GB" sz="2100" dirty="0" smtClean="0">
                          <a:latin typeface="Arial" panose="020B0604020202020204" pitchFamily="34" charset="0"/>
                          <a:cs typeface="Arial" panose="020B0604020202020204" pitchFamily="34" charset="0"/>
                        </a:rPr>
                        <a:t>often irregular in shape</a:t>
                      </a:r>
                      <a:endParaRPr lang="en-GB" sz="2100" dirty="0">
                        <a:latin typeface="Arial" panose="020B0604020202020204" pitchFamily="34" charset="0"/>
                        <a:cs typeface="Arial" panose="020B0604020202020204" pitchFamily="34" charset="0"/>
                      </a:endParaRPr>
                    </a:p>
                  </a:txBody>
                  <a:tcPr/>
                </a:tc>
              </a:tr>
            </a:tbl>
          </a:graphicData>
        </a:graphic>
      </p:graphicFrame>
      <p:sp>
        <p:nvSpPr>
          <p:cNvPr id="7" name="TextBox 6">
            <a:hlinkClick r:id="rId3" action="ppaction://hlinksldjump"/>
          </p:cNvPr>
          <p:cNvSpPr txBox="1"/>
          <p:nvPr/>
        </p:nvSpPr>
        <p:spPr>
          <a:xfrm>
            <a:off x="8316416" y="1085835"/>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3689042202"/>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 – </a:t>
            </a:r>
            <a:r>
              <a:rPr lang="en-GB" sz="4000" dirty="0" smtClean="0"/>
              <a:t>Cell Structure </a:t>
            </a:r>
            <a:r>
              <a:rPr lang="en-GB" sz="4000" dirty="0"/>
              <a:t>- </a:t>
            </a:r>
            <a:r>
              <a:rPr lang="en-GB" sz="4000" dirty="0" smtClean="0"/>
              <a:t>Mitochondria</a:t>
            </a:r>
            <a:endParaRPr lang="en-US" sz="4000" dirty="0"/>
          </a:p>
        </p:txBody>
      </p:sp>
      <p:sp>
        <p:nvSpPr>
          <p:cNvPr id="34" name="Rectangle 33"/>
          <p:cNvSpPr/>
          <p:nvPr/>
        </p:nvSpPr>
        <p:spPr>
          <a:xfrm>
            <a:off x="179513" y="1124744"/>
            <a:ext cx="8712967" cy="2246769"/>
          </a:xfrm>
          <a:prstGeom prst="rect">
            <a:avLst/>
          </a:prstGeom>
        </p:spPr>
        <p:txBody>
          <a:bodyPr wrap="square">
            <a:spAutoFit/>
          </a:bodyPr>
          <a:lstStyle/>
          <a:p>
            <a:pPr>
              <a:buClr>
                <a:srgbClr val="0070C0"/>
              </a:buClr>
              <a:buSzPct val="80000"/>
            </a:pPr>
            <a:r>
              <a:rPr lang="en-US" sz="2000" b="1" dirty="0" smtClean="0">
                <a:solidFill>
                  <a:srgbClr val="C00000"/>
                </a:solidFill>
              </a:rPr>
              <a:t>Mitochondria</a:t>
            </a:r>
            <a:r>
              <a:rPr lang="en-US" sz="2000" b="1" dirty="0">
                <a:solidFill>
                  <a:srgbClr val="C00000"/>
                </a:solidFill>
              </a:rPr>
              <a:t>.</a:t>
            </a:r>
          </a:p>
          <a:p>
            <a:pPr marL="355600" indent="-355600">
              <a:buClr>
                <a:srgbClr val="0070C0"/>
              </a:buClr>
              <a:buSzPct val="80000"/>
              <a:buFont typeface="Wingdings 3" panose="05040102010807070707" pitchFamily="18" charset="2"/>
              <a:buChar char=""/>
            </a:pPr>
            <a:r>
              <a:rPr lang="en-US" sz="2000" dirty="0" smtClean="0"/>
              <a:t>Photographs of cells </a:t>
            </a:r>
            <a:r>
              <a:rPr lang="en-US" sz="2000" dirty="0"/>
              <a:t>taken using an electron </a:t>
            </a:r>
            <a:r>
              <a:rPr lang="en-US" sz="2000" dirty="0" smtClean="0"/>
              <a:t>microscope, called electronmicrographs</a:t>
            </a:r>
            <a:r>
              <a:rPr lang="en-US" sz="2000" dirty="0"/>
              <a:t>, show </a:t>
            </a:r>
            <a:r>
              <a:rPr lang="en-US" sz="2000" dirty="0" smtClean="0"/>
              <a:t>tiny structures </a:t>
            </a:r>
            <a:r>
              <a:rPr lang="en-US" sz="2000" dirty="0"/>
              <a:t>that are almost invisible with a light </a:t>
            </a:r>
            <a:r>
              <a:rPr lang="en-US" sz="2000" dirty="0" smtClean="0"/>
              <a:t>microscope</a:t>
            </a:r>
            <a:r>
              <a:rPr lang="en-US" sz="2000" dirty="0"/>
              <a:t>. They are called mitochondria (singular:</a:t>
            </a:r>
          </a:p>
          <a:p>
            <a:pPr marL="355600" indent="-355600">
              <a:buClr>
                <a:srgbClr val="0070C0"/>
              </a:buClr>
              <a:buSzPct val="80000"/>
              <a:buFont typeface="Wingdings 3" panose="05040102010807070707" pitchFamily="18" charset="2"/>
              <a:buChar char=""/>
            </a:pPr>
            <a:r>
              <a:rPr lang="en-US" sz="2000" dirty="0" smtClean="0"/>
              <a:t>mitochondrion</a:t>
            </a:r>
            <a:r>
              <a:rPr lang="en-US" sz="2000" dirty="0"/>
              <a:t>). Mitochondria are found in almost all </a:t>
            </a:r>
            <a:r>
              <a:rPr lang="en-US" sz="2000" dirty="0" smtClean="0"/>
              <a:t>cells </a:t>
            </a:r>
            <a:r>
              <a:rPr lang="en-US" sz="2000" dirty="0"/>
              <a:t>except those of prokaryotes. Figures </a:t>
            </a:r>
            <a:r>
              <a:rPr lang="en-US" sz="2000" b="1" dirty="0"/>
              <a:t>2.8</a:t>
            </a:r>
            <a:r>
              <a:rPr lang="en-US" sz="2000" dirty="0"/>
              <a:t> and </a:t>
            </a:r>
            <a:r>
              <a:rPr lang="en-US" sz="2000" b="1" dirty="0"/>
              <a:t>2.9</a:t>
            </a:r>
            <a:r>
              <a:rPr lang="en-US" sz="2000" dirty="0"/>
              <a:t> show electronmicrographs of mitochondria.</a:t>
            </a:r>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22</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l="4197" t="5901" r="3262" b="5901"/>
          <a:stretch/>
        </p:blipFill>
        <p:spPr>
          <a:xfrm>
            <a:off x="463732" y="3815224"/>
            <a:ext cx="3024336" cy="2566104"/>
          </a:xfrm>
          <a:prstGeom prst="rect">
            <a:avLst/>
          </a:prstGeom>
        </p:spPr>
      </p:pic>
      <p:sp>
        <p:nvSpPr>
          <p:cNvPr id="3" name="Rectangle 2"/>
          <p:cNvSpPr/>
          <p:nvPr/>
        </p:nvSpPr>
        <p:spPr>
          <a:xfrm>
            <a:off x="107504" y="6381328"/>
            <a:ext cx="3740604" cy="369332"/>
          </a:xfrm>
          <a:prstGeom prst="rect">
            <a:avLst/>
          </a:prstGeom>
        </p:spPr>
        <p:txBody>
          <a:bodyPr wrap="square">
            <a:spAutoFit/>
          </a:bodyPr>
          <a:lstStyle/>
          <a:p>
            <a:pPr>
              <a:tabLst>
                <a:tab pos="2155825" algn="l"/>
              </a:tabLst>
            </a:pPr>
            <a:r>
              <a:rPr lang="en-GB" dirty="0"/>
              <a:t>glycogen </a:t>
            </a:r>
            <a:r>
              <a:rPr lang="en-GB" dirty="0" smtClean="0"/>
              <a:t>granules	mitochondria</a:t>
            </a:r>
            <a:endParaRPr lang="en-GB" dirty="0"/>
          </a:p>
        </p:txBody>
      </p:sp>
      <p:sp>
        <p:nvSpPr>
          <p:cNvPr id="10" name="Rectangle 9"/>
          <p:cNvSpPr/>
          <p:nvPr/>
        </p:nvSpPr>
        <p:spPr>
          <a:xfrm>
            <a:off x="128568" y="3406402"/>
            <a:ext cx="4227408" cy="369332"/>
          </a:xfrm>
          <a:prstGeom prst="rect">
            <a:avLst/>
          </a:prstGeom>
        </p:spPr>
        <p:txBody>
          <a:bodyPr wrap="square">
            <a:spAutoFit/>
          </a:bodyPr>
          <a:lstStyle/>
          <a:p>
            <a:pPr>
              <a:tabLst>
                <a:tab pos="1069975" algn="l"/>
                <a:tab pos="2967038" algn="l"/>
              </a:tabLst>
            </a:pPr>
            <a:r>
              <a:rPr lang="en-GB" dirty="0" smtClean="0"/>
              <a:t>Nucleus	nuclear envelope	cytoplasm</a:t>
            </a:r>
            <a:endParaRPr lang="en-GB" dirty="0"/>
          </a:p>
        </p:txBody>
      </p:sp>
      <p:cxnSp>
        <p:nvCxnSpPr>
          <p:cNvPr id="6" name="Straight Arrow Connector 5"/>
          <p:cNvCxnSpPr/>
          <p:nvPr/>
        </p:nvCxnSpPr>
        <p:spPr>
          <a:xfrm>
            <a:off x="679016" y="3810623"/>
            <a:ext cx="936844" cy="105853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759876" y="3810623"/>
            <a:ext cx="72008" cy="41046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2912004" y="3775734"/>
            <a:ext cx="720080" cy="66137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679756" y="5531753"/>
            <a:ext cx="0" cy="88906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2767988" y="6021288"/>
            <a:ext cx="360040" cy="36004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3995936" y="6095037"/>
            <a:ext cx="4572000" cy="584775"/>
          </a:xfrm>
          <a:prstGeom prst="rect">
            <a:avLst/>
          </a:prstGeom>
        </p:spPr>
        <p:txBody>
          <a:bodyPr>
            <a:spAutoFit/>
          </a:bodyPr>
          <a:lstStyle/>
          <a:p>
            <a:pPr indent="361950">
              <a:buClr>
                <a:srgbClr val="C00000"/>
              </a:buClr>
              <a:buSzPct val="80000"/>
              <a:buFont typeface="Arial" panose="020B0604020202020204" pitchFamily="34" charset="0"/>
              <a:buChar char="◄"/>
            </a:pPr>
            <a:r>
              <a:rPr lang="en-US" sz="1600" b="1" dirty="0"/>
              <a:t>Figure 2.8 </a:t>
            </a:r>
            <a:r>
              <a:rPr lang="en-US" sz="1600" b="1" dirty="0" smtClean="0"/>
              <a:t>- </a:t>
            </a:r>
            <a:r>
              <a:rPr lang="en-US" sz="1600" dirty="0" smtClean="0"/>
              <a:t>Part </a:t>
            </a:r>
            <a:r>
              <a:rPr lang="en-US" sz="1600" dirty="0"/>
              <a:t>of a liver cell seen using an electron microscope (x 20000).</a:t>
            </a:r>
            <a:endParaRPr lang="en-GB" sz="1600" dirty="0"/>
          </a:p>
        </p:txBody>
      </p:sp>
      <p:sp>
        <p:nvSpPr>
          <p:cNvPr id="24" name="Rectangle 23"/>
          <p:cNvSpPr/>
          <p:nvPr/>
        </p:nvSpPr>
        <p:spPr>
          <a:xfrm>
            <a:off x="3844296" y="5229200"/>
            <a:ext cx="5083680" cy="830997"/>
          </a:xfrm>
          <a:prstGeom prst="rect">
            <a:avLst/>
          </a:prstGeom>
        </p:spPr>
        <p:txBody>
          <a:bodyPr wrap="square">
            <a:spAutoFit/>
          </a:bodyPr>
          <a:lstStyle/>
          <a:p>
            <a:pPr indent="276225">
              <a:buClr>
                <a:srgbClr val="C00000"/>
              </a:buClr>
              <a:buSzPct val="80000"/>
              <a:buFont typeface="Arial" panose="020B0604020202020204" pitchFamily="34" charset="0"/>
              <a:buChar char="▲"/>
            </a:pPr>
            <a:r>
              <a:rPr lang="en-US" sz="1600" b="1" dirty="0"/>
              <a:t>Figure 2.9 </a:t>
            </a:r>
            <a:r>
              <a:rPr lang="en-US" sz="1600" dirty="0" smtClean="0"/>
              <a:t>- Close-up </a:t>
            </a:r>
            <a:r>
              <a:rPr lang="en-US" sz="1600" dirty="0"/>
              <a:t>of a mitochondrion. Electron microscopes only show images in black and white, so this photo has been artificially coloured (</a:t>
            </a:r>
            <a:r>
              <a:rPr lang="en-US" sz="1600" dirty="0" smtClean="0"/>
              <a:t>x30000</a:t>
            </a:r>
            <a:r>
              <a:rPr lang="en-US" sz="1600" dirty="0"/>
              <a:t>).</a:t>
            </a:r>
            <a:endParaRPr lang="en-GB" sz="1600" dirty="0"/>
          </a:p>
        </p:txBody>
      </p:sp>
      <p:pic>
        <p:nvPicPr>
          <p:cNvPr id="8196" name="Picture 4" descr="Image result for Mitochondria"/>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4712944" y="3161681"/>
            <a:ext cx="4200732" cy="2067519"/>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a:hlinkClick r:id="rId5" action="ppaction://hlinksldjump"/>
          </p:cNvPr>
          <p:cNvSpPr txBox="1"/>
          <p:nvPr/>
        </p:nvSpPr>
        <p:spPr>
          <a:xfrm>
            <a:off x="8316416" y="1085835"/>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1451607579"/>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 – </a:t>
            </a:r>
            <a:r>
              <a:rPr lang="en-GB" sz="4000" dirty="0" smtClean="0"/>
              <a:t>Cell Structure </a:t>
            </a:r>
            <a:r>
              <a:rPr lang="en-GB" sz="4000" dirty="0"/>
              <a:t>- </a:t>
            </a:r>
            <a:r>
              <a:rPr lang="en-GB" sz="4000" dirty="0" smtClean="0"/>
              <a:t>Mitochondria</a:t>
            </a:r>
            <a:endParaRPr lang="en-US" sz="4000" dirty="0"/>
          </a:p>
        </p:txBody>
      </p:sp>
      <p:sp>
        <p:nvSpPr>
          <p:cNvPr id="34" name="Rectangle 33"/>
          <p:cNvSpPr/>
          <p:nvPr/>
        </p:nvSpPr>
        <p:spPr>
          <a:xfrm>
            <a:off x="179513" y="1124744"/>
            <a:ext cx="8712967" cy="5632311"/>
          </a:xfrm>
          <a:prstGeom prst="rect">
            <a:avLst/>
          </a:prstGeom>
        </p:spPr>
        <p:txBody>
          <a:bodyPr wrap="square">
            <a:spAutoFit/>
          </a:bodyPr>
          <a:lstStyle/>
          <a:p>
            <a:pPr>
              <a:buClr>
                <a:srgbClr val="0070C0"/>
              </a:buClr>
              <a:buSzPct val="80000"/>
            </a:pPr>
            <a:r>
              <a:rPr lang="en-US" sz="2000" b="1" dirty="0" smtClean="0">
                <a:solidFill>
                  <a:srgbClr val="C00000"/>
                </a:solidFill>
              </a:rPr>
              <a:t>Mitochondria</a:t>
            </a:r>
            <a:r>
              <a:rPr lang="en-US" sz="2000" b="1" dirty="0">
                <a:solidFill>
                  <a:srgbClr val="C00000"/>
                </a:solidFill>
              </a:rPr>
              <a:t>.</a:t>
            </a:r>
          </a:p>
          <a:p>
            <a:pPr marL="276225" indent="-276225">
              <a:buClr>
                <a:srgbClr val="0070C0"/>
              </a:buClr>
              <a:buSzPct val="80000"/>
              <a:buFont typeface="Wingdings 3" panose="05040102010807070707" pitchFamily="18" charset="2"/>
              <a:buChar char=""/>
            </a:pPr>
            <a:r>
              <a:rPr lang="en-US" sz="2000" dirty="0"/>
              <a:t>Mitochondria are the powerhouses of the cell</a:t>
            </a:r>
            <a:r>
              <a:rPr lang="en-US" sz="2000" dirty="0" smtClean="0"/>
              <a:t>.</a:t>
            </a:r>
            <a:br>
              <a:rPr lang="en-US" sz="2000" dirty="0" smtClean="0"/>
            </a:br>
            <a:r>
              <a:rPr lang="en-US" sz="2000" dirty="0" smtClean="0"/>
              <a:t>Inside them</a:t>
            </a:r>
            <a:r>
              <a:rPr lang="en-US" sz="2000" dirty="0"/>
              <a:t>, oxygen is used to release energy </a:t>
            </a:r>
            <a:r>
              <a:rPr lang="en-US" sz="2000" dirty="0" smtClean="0"/>
              <a:t/>
            </a:r>
            <a:br>
              <a:rPr lang="en-US" sz="2000" dirty="0" smtClean="0"/>
            </a:br>
            <a:r>
              <a:rPr lang="en-US" sz="2000" dirty="0" smtClean="0"/>
              <a:t>from </a:t>
            </a:r>
            <a:r>
              <a:rPr lang="en-US" sz="2000" dirty="0"/>
              <a:t>glucose, in the process called aerobic </a:t>
            </a:r>
            <a:r>
              <a:rPr lang="en-US" sz="2000" dirty="0" smtClean="0"/>
              <a:t/>
            </a:r>
            <a:br>
              <a:rPr lang="en-US" sz="2000" dirty="0" smtClean="0"/>
            </a:br>
            <a:r>
              <a:rPr lang="en-US" sz="2000" dirty="0" smtClean="0"/>
              <a:t>respiration</a:t>
            </a:r>
            <a:r>
              <a:rPr lang="en-US" sz="2000" dirty="0"/>
              <a:t>. You will find out more about </a:t>
            </a:r>
            <a:r>
              <a:rPr lang="en-US" sz="2000" dirty="0" smtClean="0"/>
              <a:t/>
            </a:r>
            <a:br>
              <a:rPr lang="en-US" sz="2000" dirty="0" smtClean="0"/>
            </a:br>
            <a:r>
              <a:rPr lang="en-US" sz="2000" dirty="0" smtClean="0"/>
              <a:t>aerobic </a:t>
            </a:r>
            <a:r>
              <a:rPr lang="en-US" sz="2000" dirty="0"/>
              <a:t>respiration in Chapter 11.</a:t>
            </a:r>
          </a:p>
          <a:p>
            <a:pPr marL="276225" indent="-276225">
              <a:buClr>
                <a:srgbClr val="0070C0"/>
              </a:buClr>
              <a:buSzPct val="80000"/>
              <a:buFont typeface="Wingdings 3" panose="05040102010807070707" pitchFamily="18" charset="2"/>
              <a:buChar char=""/>
            </a:pPr>
            <a:r>
              <a:rPr lang="en-US" sz="2000" dirty="0"/>
              <a:t>Not surprisingly, cells that use a lot of energy </a:t>
            </a:r>
            <a:r>
              <a:rPr lang="en-US" sz="2000" dirty="0" smtClean="0"/>
              <a:t/>
            </a:r>
            <a:br>
              <a:rPr lang="en-US" sz="2000" dirty="0" smtClean="0"/>
            </a:br>
            <a:r>
              <a:rPr lang="en-US" sz="2000" dirty="0" smtClean="0"/>
              <a:t>have </a:t>
            </a:r>
            <a:r>
              <a:rPr lang="en-US" sz="2000" dirty="0"/>
              <a:t>a lot of mitochondria. Muscle cells, for </a:t>
            </a:r>
            <a:r>
              <a:rPr lang="en-US" sz="2000" dirty="0" smtClean="0"/>
              <a:t/>
            </a:r>
            <a:br>
              <a:rPr lang="en-US" sz="2000" dirty="0" smtClean="0"/>
            </a:br>
            <a:r>
              <a:rPr lang="en-US" sz="2000" dirty="0" smtClean="0"/>
              <a:t>example</a:t>
            </a:r>
            <a:r>
              <a:rPr lang="en-US" sz="2000" dirty="0"/>
              <a:t>, are tightly packed with mitochondria</a:t>
            </a:r>
            <a:r>
              <a:rPr lang="en-US" sz="2000" dirty="0" smtClean="0"/>
              <a:t>.</a:t>
            </a:r>
            <a:br>
              <a:rPr lang="en-US" sz="2000" dirty="0" smtClean="0"/>
            </a:br>
            <a:r>
              <a:rPr lang="en-US" sz="2000" dirty="0" smtClean="0"/>
              <a:t>Sperm </a:t>
            </a:r>
            <a:r>
              <a:rPr lang="en-US" sz="2000" dirty="0"/>
              <a:t>cells, which need energy to swim to the egg, and </a:t>
            </a:r>
            <a:r>
              <a:rPr lang="en-US" sz="2000" dirty="0" err="1"/>
              <a:t>neurones</a:t>
            </a:r>
            <a:r>
              <a:rPr lang="en-US" sz="2000" dirty="0"/>
              <a:t> (nerve cells), which need energy to transmit impulses, also have large numbers of mitochondria.</a:t>
            </a:r>
          </a:p>
          <a:p>
            <a:pPr marL="276225" indent="-276225">
              <a:buClr>
                <a:srgbClr val="0070C0"/>
              </a:buClr>
              <a:buSzPct val="80000"/>
              <a:buFont typeface="Wingdings 3" panose="05040102010807070707" pitchFamily="18" charset="2"/>
              <a:buChar char=""/>
            </a:pPr>
            <a:r>
              <a:rPr lang="en-US" sz="2000" dirty="0"/>
              <a:t>The black spots in the electron micrograph in Figure </a:t>
            </a:r>
            <a:r>
              <a:rPr lang="en-US" sz="2000" b="1" dirty="0"/>
              <a:t>2.8</a:t>
            </a:r>
            <a:r>
              <a:rPr lang="en-US" sz="2000" dirty="0"/>
              <a:t> are granules of a carbohydrate called glycogen. This is similar to starch. (Starch is never found in animal cells - they store glycogen instead.) Glycogen is a reserve fuel. When required, it can be broken down to glucose, to be used as a fuel by the mitochondria in the liver cell, or transported in the blood to other cells that need it.</a:t>
            </a:r>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smtClean="0">
                <a:latin typeface="Arial" panose="020B0604020202020204" pitchFamily="34" charset="0"/>
                <a:cs typeface="Arial" panose="020B0604020202020204" pitchFamily="34" charset="0"/>
              </a:rPr>
              <a:t>Page 22</a:t>
            </a:r>
            <a:endParaRPr lang="en-GB" sz="1400" b="1"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868144" y="1124744"/>
            <a:ext cx="3024336" cy="2608372"/>
          </a:xfrm>
          <a:prstGeom prst="rect">
            <a:avLst/>
          </a:prstGeom>
        </p:spPr>
      </p:pic>
      <p:sp>
        <p:nvSpPr>
          <p:cNvPr id="20" name="TextBox 19">
            <a:hlinkClick r:id="rId4" action="ppaction://hlinksldjump"/>
          </p:cNvPr>
          <p:cNvSpPr txBox="1"/>
          <p:nvPr/>
        </p:nvSpPr>
        <p:spPr>
          <a:xfrm>
            <a:off x="8316416" y="5373216"/>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623533519"/>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 – </a:t>
            </a:r>
            <a:r>
              <a:rPr lang="en-GB" sz="4000" dirty="0" smtClean="0"/>
              <a:t>Cell Structure </a:t>
            </a:r>
            <a:r>
              <a:rPr lang="en-GB" sz="4000" dirty="0"/>
              <a:t>- </a:t>
            </a:r>
            <a:r>
              <a:rPr lang="en-GB" sz="4000" dirty="0" smtClean="0"/>
              <a:t>Ribosomes</a:t>
            </a:r>
            <a:endParaRPr lang="en-US" sz="4000" dirty="0"/>
          </a:p>
        </p:txBody>
      </p:sp>
      <p:sp>
        <p:nvSpPr>
          <p:cNvPr id="34" name="Rectangle 33"/>
          <p:cNvSpPr/>
          <p:nvPr/>
        </p:nvSpPr>
        <p:spPr>
          <a:xfrm>
            <a:off x="179513" y="1124744"/>
            <a:ext cx="4320479" cy="5324535"/>
          </a:xfrm>
          <a:prstGeom prst="rect">
            <a:avLst/>
          </a:prstGeom>
        </p:spPr>
        <p:txBody>
          <a:bodyPr wrap="square">
            <a:spAutoFit/>
          </a:bodyPr>
          <a:lstStyle/>
          <a:p>
            <a:pPr>
              <a:buClr>
                <a:srgbClr val="0070C0"/>
              </a:buClr>
              <a:buSzPct val="80000"/>
            </a:pPr>
            <a:r>
              <a:rPr lang="en-US" sz="2000" b="1" dirty="0" smtClean="0">
                <a:solidFill>
                  <a:srgbClr val="C00000"/>
                </a:solidFill>
              </a:rPr>
              <a:t>Ribosomes</a:t>
            </a:r>
            <a:endParaRPr lang="en-US" sz="2000" b="1" dirty="0">
              <a:solidFill>
                <a:srgbClr val="C00000"/>
              </a:solidFill>
            </a:endParaRPr>
          </a:p>
          <a:p>
            <a:pPr marL="361950" indent="-361950">
              <a:buClr>
                <a:srgbClr val="0070C0"/>
              </a:buClr>
              <a:buSzPct val="80000"/>
              <a:buFont typeface="Wingdings 3" panose="05040102010807070707" pitchFamily="18" charset="2"/>
              <a:buChar char=""/>
            </a:pPr>
            <a:r>
              <a:rPr lang="en-US" sz="2000" dirty="0"/>
              <a:t>Even tinier structures than mitochondria can just be seen with an electron microscope (Figure </a:t>
            </a:r>
            <a:r>
              <a:rPr lang="en-US" sz="2000" b="1" dirty="0"/>
              <a:t>2.10</a:t>
            </a:r>
            <a:r>
              <a:rPr lang="en-US" sz="2000" dirty="0"/>
              <a:t>). They are called ribosomes. They look like tiny dots attached to a network of membranes that runs throughout the cytoplasm. </a:t>
            </a:r>
            <a:endParaRPr lang="en-US" sz="2000" dirty="0" smtClean="0"/>
          </a:p>
          <a:p>
            <a:pPr marL="361950" indent="-361950">
              <a:buClr>
                <a:srgbClr val="0070C0"/>
              </a:buClr>
              <a:buSzPct val="80000"/>
              <a:buFont typeface="Wingdings 3" panose="05040102010807070707" pitchFamily="18" charset="2"/>
              <a:buChar char=""/>
            </a:pPr>
            <a:r>
              <a:rPr lang="en-US" sz="2000" dirty="0" smtClean="0"/>
              <a:t>This </a:t>
            </a:r>
            <a:r>
              <a:rPr lang="en-US" sz="2000" dirty="0"/>
              <a:t>network is called the rough endoplasmic reticulum. Ribosomes may also just be scattered freely in the cytoplasm. </a:t>
            </a:r>
            <a:endParaRPr lang="en-US" sz="2000" dirty="0" smtClean="0"/>
          </a:p>
          <a:p>
            <a:pPr marL="361950" indent="-361950">
              <a:buClr>
                <a:srgbClr val="0070C0"/>
              </a:buClr>
              <a:buSzPct val="80000"/>
              <a:buFont typeface="Wingdings 3" panose="05040102010807070707" pitchFamily="18" charset="2"/>
              <a:buChar char=""/>
            </a:pPr>
            <a:r>
              <a:rPr lang="en-US" sz="2000" dirty="0" smtClean="0"/>
              <a:t>Ribosomes </a:t>
            </a:r>
            <a:r>
              <a:rPr lang="en-US" sz="2000" dirty="0"/>
              <a:t>are found in all types of cells - bacteria, </a:t>
            </a:r>
            <a:r>
              <a:rPr lang="en-US" sz="2000" dirty="0" err="1"/>
              <a:t>protoctists</a:t>
            </a:r>
            <a:r>
              <a:rPr lang="en-US" sz="2000" dirty="0"/>
              <a:t>, fungi, animals and plants all have ribosomes in their cells.</a:t>
            </a:r>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smtClean="0">
                <a:latin typeface="Arial" panose="020B0604020202020204" pitchFamily="34" charset="0"/>
                <a:cs typeface="Arial" panose="020B0604020202020204" pitchFamily="34" charset="0"/>
              </a:rPr>
              <a:t>Page 22</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l="1827" t="10219" r="25459" b="10677"/>
          <a:stretch/>
        </p:blipFill>
        <p:spPr>
          <a:xfrm>
            <a:off x="4499992" y="1700808"/>
            <a:ext cx="4392488" cy="4136475"/>
          </a:xfrm>
          <a:prstGeom prst="rect">
            <a:avLst/>
          </a:prstGeom>
        </p:spPr>
      </p:pic>
      <p:sp>
        <p:nvSpPr>
          <p:cNvPr id="3" name="Rectangle 2"/>
          <p:cNvSpPr/>
          <p:nvPr/>
        </p:nvSpPr>
        <p:spPr>
          <a:xfrm>
            <a:off x="4499992" y="5838363"/>
            <a:ext cx="4392488" cy="830997"/>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sz="1600" b="1" dirty="0"/>
              <a:t>Figure 2.10 </a:t>
            </a:r>
            <a:r>
              <a:rPr lang="en-US" sz="1600" b="1" dirty="0" smtClean="0"/>
              <a:t>- </a:t>
            </a:r>
            <a:r>
              <a:rPr lang="en-US" sz="1600" dirty="0" smtClean="0"/>
              <a:t>You </a:t>
            </a:r>
            <a:r>
              <a:rPr lang="en-US" sz="1600" dirty="0"/>
              <a:t>can just make out tiny ribosomes attached to the membranes in this electron micrograph of a cell (</a:t>
            </a:r>
            <a:r>
              <a:rPr lang="en-US" sz="1600" dirty="0" smtClean="0"/>
              <a:t>x30 </a:t>
            </a:r>
            <a:r>
              <a:rPr lang="en-US" sz="1600" dirty="0"/>
              <a:t>000).</a:t>
            </a:r>
            <a:endParaRPr lang="en-GB" sz="1600" dirty="0"/>
          </a:p>
        </p:txBody>
      </p:sp>
      <p:sp>
        <p:nvSpPr>
          <p:cNvPr id="6" name="Rectangle 5"/>
          <p:cNvSpPr/>
          <p:nvPr/>
        </p:nvSpPr>
        <p:spPr>
          <a:xfrm>
            <a:off x="4536504" y="1085553"/>
            <a:ext cx="4067944" cy="646331"/>
          </a:xfrm>
          <a:prstGeom prst="rect">
            <a:avLst/>
          </a:prstGeom>
        </p:spPr>
        <p:txBody>
          <a:bodyPr wrap="square">
            <a:spAutoFit/>
          </a:bodyPr>
          <a:lstStyle/>
          <a:p>
            <a:r>
              <a:rPr lang="en-US" dirty="0" smtClean="0"/>
              <a:t>Ribosomes </a:t>
            </a:r>
            <a:r>
              <a:rPr lang="en-US" dirty="0"/>
              <a:t>attached to membranes of rough endoplasmic reticulum</a:t>
            </a:r>
            <a:endParaRPr lang="en-GB" dirty="0"/>
          </a:p>
        </p:txBody>
      </p:sp>
      <p:cxnSp>
        <p:nvCxnSpPr>
          <p:cNvPr id="9" name="Straight Arrow Connector 8"/>
          <p:cNvCxnSpPr/>
          <p:nvPr/>
        </p:nvCxnSpPr>
        <p:spPr>
          <a:xfrm flipH="1">
            <a:off x="5364088" y="1731884"/>
            <a:ext cx="936104" cy="61699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5724128" y="1731884"/>
            <a:ext cx="576064" cy="140908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hlinkClick r:id="rId4" action="ppaction://hlinksldjump"/>
          </p:cNvPr>
          <p:cNvSpPr txBox="1"/>
          <p:nvPr/>
        </p:nvSpPr>
        <p:spPr>
          <a:xfrm>
            <a:off x="8316416" y="1196752"/>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840018210"/>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 – </a:t>
            </a:r>
            <a:r>
              <a:rPr lang="en-GB" sz="4000" dirty="0" smtClean="0"/>
              <a:t>Cell Structure </a:t>
            </a:r>
            <a:r>
              <a:rPr lang="en-GB" sz="4000" dirty="0"/>
              <a:t>- </a:t>
            </a:r>
            <a:r>
              <a:rPr lang="en-GB" sz="4000" dirty="0" smtClean="0"/>
              <a:t>Ribosomes</a:t>
            </a:r>
            <a:endParaRPr lang="en-US" sz="4000" dirty="0"/>
          </a:p>
        </p:txBody>
      </p:sp>
      <p:sp>
        <p:nvSpPr>
          <p:cNvPr id="34" name="Rectangle 33"/>
          <p:cNvSpPr/>
          <p:nvPr/>
        </p:nvSpPr>
        <p:spPr>
          <a:xfrm>
            <a:off x="179513" y="1124744"/>
            <a:ext cx="5256583" cy="5647700"/>
          </a:xfrm>
          <a:prstGeom prst="rect">
            <a:avLst/>
          </a:prstGeom>
        </p:spPr>
        <p:txBody>
          <a:bodyPr wrap="square">
            <a:spAutoFit/>
          </a:bodyPr>
          <a:lstStyle/>
          <a:p>
            <a:pPr>
              <a:buClr>
                <a:srgbClr val="0070C0"/>
              </a:buClr>
              <a:buSzPct val="80000"/>
            </a:pPr>
            <a:r>
              <a:rPr lang="en-US" sz="1900" b="1" dirty="0" smtClean="0">
                <a:solidFill>
                  <a:srgbClr val="C00000"/>
                </a:solidFill>
              </a:rPr>
              <a:t>Ribosomes</a:t>
            </a:r>
            <a:endParaRPr lang="en-US" sz="1900" b="1" dirty="0">
              <a:solidFill>
                <a:srgbClr val="C00000"/>
              </a:solidFill>
            </a:endParaRPr>
          </a:p>
          <a:p>
            <a:pPr marL="361950" indent="-361950">
              <a:buClr>
                <a:srgbClr val="0070C0"/>
              </a:buClr>
              <a:buSzPct val="80000"/>
              <a:buFont typeface="Wingdings 3" panose="05040102010807070707" pitchFamily="18" charset="2"/>
              <a:buChar char=""/>
            </a:pPr>
            <a:r>
              <a:rPr lang="en-US" sz="1900" dirty="0"/>
              <a:t>Although they are so tiny that we can scarcely see them even with an electron microscope, ribosomes have a very important function in a cell. They are the places where proteins are made, by joining amino acids together in a long chain. This is done according to instructions carried on the DNA in the cell’s nucleus, which specify the sequence of amino acids that should be strung together to make a particular protein. You can read more about this in Chapter 4.</a:t>
            </a:r>
          </a:p>
          <a:p>
            <a:pPr>
              <a:buClr>
                <a:srgbClr val="0070C0"/>
              </a:buClr>
              <a:buSzPct val="80000"/>
            </a:pPr>
            <a:r>
              <a:rPr lang="en-US" sz="1900" b="1" dirty="0">
                <a:solidFill>
                  <a:srgbClr val="C00000"/>
                </a:solidFill>
              </a:rPr>
              <a:t>Micrometres</a:t>
            </a:r>
          </a:p>
          <a:p>
            <a:pPr marL="361950" indent="-361950">
              <a:buClr>
                <a:srgbClr val="0070C0"/>
              </a:buClr>
              <a:buSzPct val="80000"/>
              <a:buFont typeface="Wingdings 3" panose="05040102010807070707" pitchFamily="18" charset="2"/>
              <a:buChar char=""/>
            </a:pPr>
            <a:r>
              <a:rPr lang="en-US" sz="1900" dirty="0"/>
              <a:t>Cells, and structures inside them such as mitochondria and ribosomes, are so small that we need a very small unit in which to measure them. The most useful one is the </a:t>
            </a:r>
            <a:r>
              <a:rPr lang="en-US" sz="1900" dirty="0" err="1"/>
              <a:t>micrometre</a:t>
            </a:r>
            <a:r>
              <a:rPr lang="en-US" sz="1900" dirty="0"/>
              <a:t>, symbol </a:t>
            </a:r>
            <a:r>
              <a:rPr lang="az-Cyrl-AZ" sz="1900" dirty="0" smtClean="0"/>
              <a:t>ч</a:t>
            </a:r>
            <a:r>
              <a:rPr lang="en-US" sz="1900" dirty="0" smtClean="0"/>
              <a:t>m</a:t>
            </a:r>
            <a:r>
              <a:rPr lang="en-US" sz="1900" dirty="0"/>
              <a:t>. </a:t>
            </a:r>
            <a:r>
              <a:rPr lang="en-US" sz="1900" dirty="0" smtClean="0"/>
              <a:t/>
            </a:r>
            <a:br>
              <a:rPr lang="en-US" sz="1900" dirty="0" smtClean="0"/>
            </a:br>
            <a:r>
              <a:rPr lang="en-US" sz="1900" dirty="0" smtClean="0"/>
              <a:t>1 </a:t>
            </a:r>
            <a:r>
              <a:rPr lang="az-Cyrl-AZ" sz="1900" dirty="0" smtClean="0"/>
              <a:t>ч</a:t>
            </a:r>
            <a:r>
              <a:rPr lang="en-US" sz="1900" dirty="0" smtClean="0"/>
              <a:t>m </a:t>
            </a:r>
            <a:r>
              <a:rPr lang="en-US" sz="1900" dirty="0"/>
              <a:t>= 1 x </a:t>
            </a:r>
            <a:r>
              <a:rPr lang="en-US" sz="1900" dirty="0" smtClean="0"/>
              <a:t>10</a:t>
            </a:r>
            <a:r>
              <a:rPr lang="en-US" sz="1900" baseline="30000" dirty="0" smtClean="0"/>
              <a:t>-6</a:t>
            </a:r>
            <a:r>
              <a:rPr lang="en-US" sz="1900" dirty="0" smtClean="0"/>
              <a:t>m 	1m </a:t>
            </a:r>
            <a:r>
              <a:rPr lang="en-US" sz="1900" dirty="0"/>
              <a:t>= </a:t>
            </a:r>
            <a:r>
              <a:rPr lang="en-US" sz="1900" dirty="0" smtClean="0"/>
              <a:t>10</a:t>
            </a:r>
            <a:r>
              <a:rPr lang="en-US" sz="1900" baseline="30000" dirty="0" smtClean="0"/>
              <a:t>6</a:t>
            </a:r>
            <a:r>
              <a:rPr lang="en-US" sz="1900" dirty="0" smtClean="0"/>
              <a:t> </a:t>
            </a:r>
            <a:r>
              <a:rPr lang="az-Cyrl-AZ" sz="1900" dirty="0" smtClean="0"/>
              <a:t>ч</a:t>
            </a:r>
            <a:r>
              <a:rPr lang="en-US" sz="1900" dirty="0" smtClean="0"/>
              <a:t>m</a:t>
            </a:r>
            <a:endParaRPr lang="en-US" sz="1900" dirty="0"/>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smtClean="0">
                <a:latin typeface="Arial" panose="020B0604020202020204" pitchFamily="34" charset="0"/>
                <a:cs typeface="Arial" panose="020B0604020202020204" pitchFamily="34" charset="0"/>
              </a:rPr>
              <a:t>Page 22</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l="1827" t="10219" r="40956" b="10677"/>
          <a:stretch/>
        </p:blipFill>
        <p:spPr>
          <a:xfrm>
            <a:off x="5436096" y="1700808"/>
            <a:ext cx="3456384" cy="4136475"/>
          </a:xfrm>
          <a:prstGeom prst="rect">
            <a:avLst/>
          </a:prstGeom>
        </p:spPr>
      </p:pic>
      <p:sp>
        <p:nvSpPr>
          <p:cNvPr id="3" name="Rectangle 2"/>
          <p:cNvSpPr/>
          <p:nvPr/>
        </p:nvSpPr>
        <p:spPr>
          <a:xfrm>
            <a:off x="5436096" y="5838363"/>
            <a:ext cx="3456384" cy="830997"/>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sz="1600" b="1" dirty="0"/>
              <a:t>Figure 2.10 </a:t>
            </a:r>
            <a:r>
              <a:rPr lang="en-US" sz="1600" b="1" dirty="0" smtClean="0"/>
              <a:t>- </a:t>
            </a:r>
            <a:r>
              <a:rPr lang="en-US" sz="1600" dirty="0" smtClean="0"/>
              <a:t>Ribosomes </a:t>
            </a:r>
            <a:r>
              <a:rPr lang="en-US" sz="1600" dirty="0"/>
              <a:t>attached to the membranes in this </a:t>
            </a:r>
            <a:r>
              <a:rPr lang="en-US" sz="1600" dirty="0" smtClean="0"/>
              <a:t>cell </a:t>
            </a:r>
            <a:r>
              <a:rPr lang="en-US" sz="1600" dirty="0"/>
              <a:t>(</a:t>
            </a:r>
            <a:r>
              <a:rPr lang="en-US" sz="1600" dirty="0" smtClean="0"/>
              <a:t>x30 </a:t>
            </a:r>
            <a:r>
              <a:rPr lang="en-US" sz="1600" dirty="0"/>
              <a:t>000).</a:t>
            </a:r>
            <a:endParaRPr lang="en-GB" sz="1600" dirty="0"/>
          </a:p>
        </p:txBody>
      </p:sp>
      <p:sp>
        <p:nvSpPr>
          <p:cNvPr id="6" name="Rectangle 5"/>
          <p:cNvSpPr/>
          <p:nvPr/>
        </p:nvSpPr>
        <p:spPr>
          <a:xfrm>
            <a:off x="5436096" y="1085553"/>
            <a:ext cx="3456384" cy="646331"/>
          </a:xfrm>
          <a:prstGeom prst="rect">
            <a:avLst/>
          </a:prstGeom>
        </p:spPr>
        <p:txBody>
          <a:bodyPr wrap="square">
            <a:spAutoFit/>
          </a:bodyPr>
          <a:lstStyle/>
          <a:p>
            <a:r>
              <a:rPr lang="en-US" dirty="0" smtClean="0"/>
              <a:t>Ribosomes </a:t>
            </a:r>
            <a:r>
              <a:rPr lang="en-US" dirty="0"/>
              <a:t>attached to </a:t>
            </a:r>
            <a:r>
              <a:rPr lang="en-US" dirty="0" smtClean="0"/>
              <a:t>membranes</a:t>
            </a:r>
            <a:endParaRPr lang="en-GB" dirty="0"/>
          </a:p>
        </p:txBody>
      </p:sp>
      <p:cxnSp>
        <p:nvCxnSpPr>
          <p:cNvPr id="9" name="Straight Arrow Connector 8"/>
          <p:cNvCxnSpPr/>
          <p:nvPr/>
        </p:nvCxnSpPr>
        <p:spPr>
          <a:xfrm flipH="1">
            <a:off x="6300192" y="1731884"/>
            <a:ext cx="936104" cy="61699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6660232" y="1731884"/>
            <a:ext cx="576064" cy="140908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hlinkClick r:id="rId4" action="ppaction://hlinksldjump"/>
          </p:cNvPr>
          <p:cNvSpPr txBox="1"/>
          <p:nvPr/>
        </p:nvSpPr>
        <p:spPr>
          <a:xfrm>
            <a:off x="8316416" y="1085835"/>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1813514472"/>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124744"/>
            <a:ext cx="8748000" cy="5507662"/>
          </a:xfrm>
          <a:prstGeom prst="rect">
            <a:avLst/>
          </a:prstGeom>
          <a:solidFill>
            <a:srgbClr val="F5FC9A"/>
          </a:solidFill>
          <a:ln w="57150">
            <a:solidFill>
              <a:srgbClr val="002060"/>
            </a:solidFill>
          </a:ln>
        </p:spPr>
        <p:txBody>
          <a:bodyPr wrap="square">
            <a:spAutoFit/>
          </a:bodyPr>
          <a:lstStyle/>
          <a:p>
            <a:pPr marL="620713" indent="-620713">
              <a:buClr>
                <a:srgbClr val="0070C0"/>
              </a:buClr>
            </a:pPr>
            <a:r>
              <a:rPr lang="en-US" sz="2430" b="1" dirty="0"/>
              <a:t>2.3</a:t>
            </a:r>
            <a:r>
              <a:rPr lang="en-US" sz="2430" dirty="0"/>
              <a:t> </a:t>
            </a:r>
            <a:r>
              <a:rPr lang="en-US" sz="2430" dirty="0" smtClean="0"/>
              <a:t>	How </a:t>
            </a:r>
            <a:r>
              <a:rPr lang="en-US" sz="2430" dirty="0"/>
              <a:t>many micrometres are there in 1 cm?</a:t>
            </a:r>
          </a:p>
          <a:p>
            <a:pPr marL="620713" indent="-620713">
              <a:buClr>
                <a:srgbClr val="0070C0"/>
              </a:buClr>
            </a:pPr>
            <a:r>
              <a:rPr lang="en-US" sz="2430" b="1" dirty="0"/>
              <a:t>2.4</a:t>
            </a:r>
            <a:r>
              <a:rPr lang="en-US" sz="2430" dirty="0"/>
              <a:t> </a:t>
            </a:r>
            <a:r>
              <a:rPr lang="en-US" sz="2430" dirty="0" smtClean="0"/>
              <a:t>	How </a:t>
            </a:r>
            <a:r>
              <a:rPr lang="en-US" sz="2430" dirty="0"/>
              <a:t>many micrometres are there in 1 mm?</a:t>
            </a:r>
          </a:p>
          <a:p>
            <a:pPr marL="620713" indent="-620713">
              <a:buClr>
                <a:srgbClr val="0070C0"/>
              </a:buClr>
            </a:pPr>
            <a:r>
              <a:rPr lang="en-US" sz="2430" b="1" dirty="0"/>
              <a:t>2.5</a:t>
            </a:r>
            <a:r>
              <a:rPr lang="en-US" sz="2430" dirty="0"/>
              <a:t> </a:t>
            </a:r>
            <a:r>
              <a:rPr lang="en-US" sz="2430" dirty="0" smtClean="0"/>
              <a:t>	The </a:t>
            </a:r>
            <a:r>
              <a:rPr lang="en-US" sz="2430" dirty="0"/>
              <a:t>mitochondrion in Figure 2.9 is magnified 20000 times.</a:t>
            </a:r>
          </a:p>
          <a:p>
            <a:pPr marL="982663" indent="-360363">
              <a:buClr>
                <a:srgbClr val="0070C0"/>
              </a:buClr>
              <a:buFont typeface="+mj-lt"/>
              <a:buAutoNum type="alphaLcPeriod"/>
            </a:pPr>
            <a:r>
              <a:rPr lang="en-US" sz="2430" dirty="0" smtClean="0"/>
              <a:t>Using </a:t>
            </a:r>
            <a:r>
              <a:rPr lang="en-US" sz="2430" dirty="0"/>
              <a:t>a ruler, carefully measure the maximum length of the mitochondrion. Record your measurement in mm (millimetres), </a:t>
            </a:r>
            <a:endParaRPr lang="en-US" sz="2430" dirty="0" smtClean="0"/>
          </a:p>
          <a:p>
            <a:pPr marL="982663" indent="-360363">
              <a:buClr>
                <a:srgbClr val="0070C0"/>
              </a:buClr>
              <a:buFont typeface="+mj-lt"/>
              <a:buAutoNum type="alphaLcPeriod"/>
            </a:pPr>
            <a:r>
              <a:rPr lang="en-US" sz="2430" dirty="0" smtClean="0"/>
              <a:t>Convert </a:t>
            </a:r>
            <a:r>
              <a:rPr lang="en-US" sz="2430" dirty="0"/>
              <a:t>your answer to </a:t>
            </a:r>
            <a:r>
              <a:rPr lang="az-Cyrl-AZ" sz="2430" dirty="0" smtClean="0"/>
              <a:t>ч</a:t>
            </a:r>
            <a:r>
              <a:rPr lang="en-US" sz="2430" dirty="0" smtClean="0"/>
              <a:t>m </a:t>
            </a:r>
            <a:r>
              <a:rPr lang="en-US" sz="2430" dirty="0"/>
              <a:t>(micrometres).</a:t>
            </a:r>
          </a:p>
          <a:p>
            <a:pPr marL="982663" indent="-360363">
              <a:buClr>
                <a:srgbClr val="0070C0"/>
              </a:buClr>
              <a:buFont typeface="+mj-lt"/>
              <a:buAutoNum type="alphaLcPeriod"/>
            </a:pPr>
            <a:r>
              <a:rPr lang="en-US" sz="2430" dirty="0" smtClean="0"/>
              <a:t>Use </a:t>
            </a:r>
            <a:r>
              <a:rPr lang="en-US" sz="2430" dirty="0"/>
              <a:t>the </a:t>
            </a:r>
            <a:r>
              <a:rPr lang="en-US" sz="2430" dirty="0" smtClean="0"/>
              <a:t>formula:</a:t>
            </a:r>
            <a:br>
              <a:rPr lang="en-US" sz="2430" dirty="0" smtClean="0"/>
            </a:br>
            <a:r>
              <a:rPr lang="en-US" sz="2430" dirty="0" smtClean="0"/>
              <a:t/>
            </a:r>
            <a:br>
              <a:rPr lang="en-US" sz="2430" dirty="0" smtClean="0"/>
            </a:br>
            <a:r>
              <a:rPr lang="en-US" sz="3600" dirty="0" smtClean="0"/>
              <a:t/>
            </a:r>
            <a:br>
              <a:rPr lang="en-US" sz="3600" dirty="0" smtClean="0"/>
            </a:br>
            <a:r>
              <a:rPr lang="en-US" sz="2430" dirty="0" smtClean="0"/>
              <a:t/>
            </a:r>
            <a:br>
              <a:rPr lang="en-US" sz="2430" dirty="0" smtClean="0"/>
            </a:br>
            <a:r>
              <a:rPr lang="en-US" sz="2430" dirty="0" smtClean="0"/>
              <a:t>to </a:t>
            </a:r>
            <a:r>
              <a:rPr lang="en-US" sz="2430" dirty="0"/>
              <a:t>calculate the real size of the mitochondrion in </a:t>
            </a:r>
            <a:r>
              <a:rPr lang="az-Cyrl-AZ" sz="2430" dirty="0" smtClean="0"/>
              <a:t>ч</a:t>
            </a:r>
            <a:r>
              <a:rPr lang="en-US" sz="2430" dirty="0" smtClean="0"/>
              <a:t>m</a:t>
            </a:r>
            <a:r>
              <a:rPr lang="en-US" sz="2430" dirty="0"/>
              <a:t>.</a:t>
            </a:r>
          </a:p>
          <a:p>
            <a:pPr marL="982663" indent="-360363">
              <a:buClr>
                <a:srgbClr val="0070C0"/>
              </a:buClr>
              <a:buFont typeface="+mj-lt"/>
              <a:buAutoNum type="alphaLcPeriod"/>
            </a:pPr>
            <a:r>
              <a:rPr lang="en-US" sz="2430" dirty="0" smtClean="0"/>
              <a:t>How </a:t>
            </a:r>
            <a:r>
              <a:rPr lang="en-US" sz="2430" dirty="0"/>
              <a:t>many of these mitochondria could you line up end to end between two of the mm marks on your ruler?</a:t>
            </a:r>
            <a:endParaRPr lang="en-GB" sz="2430" dirty="0"/>
          </a:p>
        </p:txBody>
      </p:sp>
      <p:sp>
        <p:nvSpPr>
          <p:cNvPr id="12" name="Title 1"/>
          <p:cNvSpPr>
            <a:spLocks noGrp="1"/>
          </p:cNvSpPr>
          <p:nvPr>
            <p:ph type="title"/>
          </p:nvPr>
        </p:nvSpPr>
        <p:spPr>
          <a:xfrm>
            <a:off x="35496" y="44624"/>
            <a:ext cx="7560840" cy="625434"/>
          </a:xfrm>
        </p:spPr>
        <p:txBody>
          <a:bodyPr>
            <a:noAutofit/>
          </a:bodyPr>
          <a:lstStyle/>
          <a:p>
            <a:r>
              <a:rPr lang="en-GB" dirty="0" smtClean="0"/>
              <a:t>2.1 – Cell Structure - Questions</a:t>
            </a:r>
            <a:endParaRPr lang="en-GB" b="1" dirty="0" smtClean="0"/>
          </a:p>
        </p:txBody>
      </p:sp>
      <p:sp>
        <p:nvSpPr>
          <p:cNvPr id="5" name="Round Same Side Corner Rectangle 4">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23</a:t>
            </a:r>
            <a:endParaRPr lang="en-GB" sz="1400"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067611" y="4293096"/>
            <a:ext cx="7392821" cy="1008112"/>
          </a:xfrm>
          <a:prstGeom prst="rect">
            <a:avLst/>
          </a:prstGeom>
        </p:spPr>
      </p:pic>
      <p:sp>
        <p:nvSpPr>
          <p:cNvPr id="10" name="TextBox 9">
            <a:hlinkClick r:id="rId4" action="ppaction://hlinksldjump"/>
          </p:cNvPr>
          <p:cNvSpPr txBox="1"/>
          <p:nvPr/>
        </p:nvSpPr>
        <p:spPr>
          <a:xfrm>
            <a:off x="8244408" y="3390091"/>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3368566214"/>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5496" y="44624"/>
            <a:ext cx="7560840" cy="625434"/>
          </a:xfrm>
        </p:spPr>
        <p:txBody>
          <a:bodyPr>
            <a:noAutofit/>
          </a:bodyPr>
          <a:lstStyle/>
          <a:p>
            <a:r>
              <a:rPr lang="en-GB" dirty="0" smtClean="0"/>
              <a:t>2.1 – Cell Structure - Questions</a:t>
            </a:r>
            <a:endParaRPr lang="en-GB" b="1" dirty="0" smtClean="0"/>
          </a:p>
        </p:txBody>
      </p:sp>
      <p:sp>
        <p:nvSpPr>
          <p:cNvPr id="5" name="Round Same Side Corner Rectangle 4">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23</a:t>
            </a:r>
            <a:endParaRPr lang="en-GB" sz="1400" b="1" dirty="0">
              <a:latin typeface="Arial" panose="020B0604020202020204" pitchFamily="34" charset="0"/>
              <a:cs typeface="Arial" panose="020B0604020202020204" pitchFamily="34" charset="0"/>
            </a:endParaRPr>
          </a:p>
        </p:txBody>
      </p:sp>
      <p:sp>
        <p:nvSpPr>
          <p:cNvPr id="6" name="Rectangle 5">
            <a:hlinkClick r:id="rId3" action="ppaction://hlinkfile"/>
          </p:cNvPr>
          <p:cNvSpPr/>
          <p:nvPr/>
        </p:nvSpPr>
        <p:spPr>
          <a:xfrm>
            <a:off x="179512" y="1124744"/>
            <a:ext cx="8712968" cy="584775"/>
          </a:xfrm>
          <a:prstGeom prst="rect">
            <a:avLst/>
          </a:prstGeom>
          <a:solidFill>
            <a:srgbClr val="C1D6FF"/>
          </a:solidFill>
          <a:ln w="57150">
            <a:solidFill>
              <a:srgbClr val="002060"/>
            </a:solidFill>
          </a:ln>
        </p:spPr>
        <p:txBody>
          <a:bodyPr wrap="square">
            <a:spAutoFit/>
          </a:bodyPr>
          <a:lstStyle/>
          <a:p>
            <a:pPr>
              <a:buClr>
                <a:srgbClr val="C00000"/>
              </a:buClr>
              <a:tabLst>
                <a:tab pos="2420938" algn="l"/>
              </a:tabLst>
            </a:pPr>
            <a:r>
              <a:rPr lang="en-US" sz="1600" b="1" dirty="0" smtClean="0">
                <a:solidFill>
                  <a:srgbClr val="C00000"/>
                </a:solidFill>
                <a:latin typeface="Arial" panose="020B0604020202020204" pitchFamily="34" charset="0"/>
                <a:cs typeface="Arial" panose="020B0604020202020204" pitchFamily="34" charset="0"/>
              </a:rPr>
              <a:t>Activity 2.1 - Using </a:t>
            </a:r>
            <a:r>
              <a:rPr lang="en-US" sz="1600" b="1" dirty="0">
                <a:solidFill>
                  <a:srgbClr val="C00000"/>
                </a:solidFill>
                <a:latin typeface="Arial" panose="020B0604020202020204" pitchFamily="34" charset="0"/>
                <a:cs typeface="Arial" panose="020B0604020202020204" pitchFamily="34" charset="0"/>
              </a:rPr>
              <a:t>a </a:t>
            </a:r>
            <a:r>
              <a:rPr lang="en-US" sz="1600" b="1" dirty="0" smtClean="0">
                <a:solidFill>
                  <a:srgbClr val="C00000"/>
                </a:solidFill>
                <a:latin typeface="Arial" panose="020B0604020202020204" pitchFamily="34" charset="0"/>
                <a:cs typeface="Arial" panose="020B0604020202020204" pitchFamily="34" charset="0"/>
              </a:rPr>
              <a:t>microscope</a:t>
            </a:r>
            <a:endParaRPr lang="en-US" sz="1600" b="1" dirty="0">
              <a:solidFill>
                <a:srgbClr val="C00000"/>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tabLst>
                <a:tab pos="2420938" algn="l"/>
              </a:tabLst>
            </a:pPr>
            <a:r>
              <a:rPr lang="en-US" sz="1600" dirty="0">
                <a:latin typeface="Arial" panose="020B0604020202020204" pitchFamily="34" charset="0"/>
                <a:cs typeface="Arial" panose="020B0604020202020204" pitchFamily="34" charset="0"/>
              </a:rPr>
              <a:t>Practise using a microscope to look at very small things.</a:t>
            </a:r>
          </a:p>
        </p:txBody>
      </p:sp>
      <p:sp>
        <p:nvSpPr>
          <p:cNvPr id="7" name="Oval 6">
            <a:hlinkClick r:id="rId3" action="ppaction://hlinkfile"/>
          </p:cNvPr>
          <p:cNvSpPr/>
          <p:nvPr/>
        </p:nvSpPr>
        <p:spPr>
          <a:xfrm rot="1078849">
            <a:off x="8609139" y="1026434"/>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9" name="Rectangle 8"/>
          <p:cNvSpPr/>
          <p:nvPr/>
        </p:nvSpPr>
        <p:spPr>
          <a:xfrm>
            <a:off x="135909" y="1826815"/>
            <a:ext cx="8807887" cy="4770537"/>
          </a:xfrm>
          <a:prstGeom prst="rect">
            <a:avLst/>
          </a:prstGeom>
          <a:solidFill>
            <a:srgbClr val="C1D6FF"/>
          </a:solidFill>
          <a:ln w="57150">
            <a:solidFill>
              <a:srgbClr val="002060"/>
            </a:solidFill>
          </a:ln>
        </p:spPr>
        <p:txBody>
          <a:bodyPr wrap="square">
            <a:spAutoFit/>
          </a:bodyPr>
          <a:lstStyle/>
          <a:p>
            <a:pPr>
              <a:buClr>
                <a:srgbClr val="C00000"/>
              </a:buClr>
              <a:tabLst>
                <a:tab pos="2420938" algn="l"/>
              </a:tabLst>
            </a:pPr>
            <a:r>
              <a:rPr lang="en-US" sz="1600" b="1" dirty="0" smtClean="0">
                <a:solidFill>
                  <a:srgbClr val="C00000"/>
                </a:solidFill>
                <a:latin typeface="Arial" panose="020B0604020202020204" pitchFamily="34" charset="0"/>
                <a:cs typeface="Arial" panose="020B0604020202020204" pitchFamily="34" charset="0"/>
              </a:rPr>
              <a:t>Activity 2.2 – Looking at Animal Cells</a:t>
            </a:r>
          </a:p>
          <a:p>
            <a:pPr>
              <a:buClr>
                <a:srgbClr val="C00000"/>
              </a:buClr>
              <a:buSzPct val="80000"/>
              <a:tabLst>
                <a:tab pos="2420938" algn="l"/>
              </a:tabLst>
            </a:pPr>
            <a:r>
              <a:rPr lang="en-US" sz="1600" b="1" dirty="0" smtClean="0">
                <a:latin typeface="Arial" panose="020B0604020202020204" pitchFamily="34" charset="0"/>
                <a:cs typeface="Arial" panose="020B0604020202020204" pitchFamily="34" charset="0"/>
              </a:rPr>
              <a:t>Skills - A03.1 - Using </a:t>
            </a:r>
            <a:r>
              <a:rPr lang="en-US" sz="1600" b="1" dirty="0">
                <a:latin typeface="Arial" panose="020B0604020202020204" pitchFamily="34" charset="0"/>
                <a:cs typeface="Arial" panose="020B0604020202020204" pitchFamily="34" charset="0"/>
              </a:rPr>
              <a:t>techniques, apparatus and materials </a:t>
            </a:r>
            <a:r>
              <a:rPr lang="en-US" sz="1600" b="1" dirty="0" smtClean="0">
                <a:latin typeface="Arial" panose="020B0604020202020204" pitchFamily="34" charset="0"/>
                <a:cs typeface="Arial" panose="020B0604020202020204" pitchFamily="34" charset="0"/>
              </a:rPr>
              <a:t/>
            </a:r>
            <a:br>
              <a:rPr lang="en-US" sz="1600" b="1" dirty="0" smtClean="0">
                <a:latin typeface="Arial" panose="020B0604020202020204" pitchFamily="34" charset="0"/>
                <a:cs typeface="Arial" panose="020B0604020202020204" pitchFamily="34" charset="0"/>
              </a:rPr>
            </a:br>
            <a:r>
              <a:rPr lang="en-US" sz="1600" b="1" dirty="0" smtClean="0">
                <a:latin typeface="Arial" panose="020B0604020202020204" pitchFamily="34" charset="0"/>
                <a:cs typeface="Arial" panose="020B0604020202020204" pitchFamily="34" charset="0"/>
              </a:rPr>
              <a:t>A03.3 - Observing</a:t>
            </a:r>
            <a:r>
              <a:rPr lang="en-US" sz="1600" b="1" dirty="0">
                <a:latin typeface="Arial" panose="020B0604020202020204" pitchFamily="34" charset="0"/>
                <a:cs typeface="Arial" panose="020B0604020202020204" pitchFamily="34" charset="0"/>
              </a:rPr>
              <a:t>, measuring and recording</a:t>
            </a:r>
          </a:p>
          <a:p>
            <a:pPr marL="342900" indent="-342900">
              <a:buClr>
                <a:srgbClr val="C00000"/>
              </a:buClr>
              <a:buSzPct val="80000"/>
              <a:buFont typeface="Arial" panose="020B0604020202020204" pitchFamily="34" charset="0"/>
              <a:buChar char="►"/>
              <a:tabLst>
                <a:tab pos="2420938" algn="l"/>
              </a:tabLst>
            </a:pPr>
            <a:r>
              <a:rPr lang="en-US" sz="1600" dirty="0">
                <a:latin typeface="Arial" panose="020B0604020202020204" pitchFamily="34" charset="0"/>
                <a:cs typeface="Arial" panose="020B0604020202020204" pitchFamily="34" charset="0"/>
              </a:rPr>
              <a:t>A Wash your hands thoroughly after handling the trachea and cells.</a:t>
            </a:r>
          </a:p>
          <a:p>
            <a:pPr marL="342900" indent="-342900">
              <a:buClr>
                <a:srgbClr val="C00000"/>
              </a:buClr>
              <a:buSzPct val="80000"/>
              <a:buFont typeface="Arial" panose="020B0604020202020204" pitchFamily="34" charset="0"/>
              <a:buChar char="►"/>
              <a:tabLst>
                <a:tab pos="2420938" algn="l"/>
              </a:tabLst>
            </a:pPr>
            <a:r>
              <a:rPr lang="en-US" sz="1600" dirty="0">
                <a:latin typeface="Arial" panose="020B0604020202020204" pitchFamily="34" charset="0"/>
                <a:cs typeface="Arial" panose="020B0604020202020204" pitchFamily="34" charset="0"/>
              </a:rPr>
              <a:t>Some simple animal cells line the mouth and trachea (or windpipe). If you colour or stain the cells, they are quite easy to see using a light microscope (see Figure 2.6 and Figure </a:t>
            </a:r>
            <a:r>
              <a:rPr lang="en-US" sz="1600" b="1" dirty="0">
                <a:latin typeface="Arial" panose="020B0604020202020204" pitchFamily="34" charset="0"/>
                <a:cs typeface="Arial" panose="020B0604020202020204" pitchFamily="34" charset="0"/>
              </a:rPr>
              <a:t>2.11</a:t>
            </a:r>
            <a:r>
              <a:rPr lang="en-US" sz="1600" dirty="0">
                <a:latin typeface="Arial" panose="020B0604020202020204" pitchFamily="34" charset="0"/>
                <a:cs typeface="Arial" panose="020B0604020202020204" pitchFamily="34" charset="0"/>
              </a:rPr>
              <a:t>).</a:t>
            </a:r>
          </a:p>
          <a:p>
            <a:pPr marL="457200" indent="-457200">
              <a:buClr>
                <a:srgbClr val="C00000"/>
              </a:buClr>
              <a:buSzPct val="100000"/>
              <a:buFont typeface="+mj-lt"/>
              <a:buAutoNum type="arabicPeriod"/>
              <a:tabLst>
                <a:tab pos="2420938" algn="l"/>
              </a:tabLst>
            </a:pPr>
            <a:r>
              <a:rPr lang="en-US" sz="1600" dirty="0" smtClean="0">
                <a:latin typeface="Arial" panose="020B0604020202020204" pitchFamily="34" charset="0"/>
                <a:cs typeface="Arial" panose="020B0604020202020204" pitchFamily="34" charset="0"/>
              </a:rPr>
              <a:t>Using </a:t>
            </a:r>
            <a:r>
              <a:rPr lang="en-US" sz="1600" dirty="0">
                <a:latin typeface="Arial" panose="020B0604020202020204" pitchFamily="34" charset="0"/>
                <a:cs typeface="Arial" panose="020B0604020202020204" pitchFamily="34" charset="0"/>
              </a:rPr>
              <a:t>a section lifter, gently rub off a little of the lining from the inside of the trachea provided.</a:t>
            </a:r>
          </a:p>
          <a:p>
            <a:pPr marL="457200" indent="-457200">
              <a:buClr>
                <a:srgbClr val="C00000"/>
              </a:buClr>
              <a:buSzPct val="100000"/>
              <a:buFont typeface="+mj-lt"/>
              <a:buAutoNum type="arabicPeriod"/>
              <a:tabLst>
                <a:tab pos="2420938" algn="l"/>
              </a:tabLst>
            </a:pPr>
            <a:r>
              <a:rPr lang="en-US" sz="1600" dirty="0" smtClean="0">
                <a:latin typeface="Arial" panose="020B0604020202020204" pitchFamily="34" charset="0"/>
                <a:cs typeface="Arial" panose="020B0604020202020204" pitchFamily="34" charset="0"/>
              </a:rPr>
              <a:t>Put </a:t>
            </a:r>
            <a:r>
              <a:rPr lang="en-US" sz="1600" dirty="0">
                <a:latin typeface="Arial" panose="020B0604020202020204" pitchFamily="34" charset="0"/>
                <a:cs typeface="Arial" panose="020B0604020202020204" pitchFamily="34" charset="0"/>
              </a:rPr>
              <a:t>your cells onto the middle of a clean microscope slide, and gently spread them out. You will probably not be able to see anything at all at this stage.</a:t>
            </a:r>
          </a:p>
          <a:p>
            <a:pPr marL="457200" indent="-457200">
              <a:buClr>
                <a:srgbClr val="C00000"/>
              </a:buClr>
              <a:buSzPct val="100000"/>
              <a:buFont typeface="+mj-lt"/>
              <a:buAutoNum type="arabicPeriod"/>
              <a:tabLst>
                <a:tab pos="2420938" algn="l"/>
              </a:tabLst>
            </a:pPr>
            <a:r>
              <a:rPr lang="en-US" sz="1600" dirty="0" smtClean="0">
                <a:latin typeface="Arial" panose="020B0604020202020204" pitchFamily="34" charset="0"/>
                <a:cs typeface="Arial" panose="020B0604020202020204" pitchFamily="34" charset="0"/>
              </a:rPr>
              <a:t>Put </a:t>
            </a:r>
            <a:r>
              <a:rPr lang="en-US" sz="1600" dirty="0">
                <a:latin typeface="Arial" panose="020B0604020202020204" pitchFamily="34" charset="0"/>
                <a:cs typeface="Arial" panose="020B0604020202020204" pitchFamily="34" charset="0"/>
              </a:rPr>
              <a:t>on a few drops of methylene blue.</a:t>
            </a:r>
          </a:p>
          <a:p>
            <a:pPr marL="457200" indent="-457200">
              <a:buClr>
                <a:srgbClr val="C00000"/>
              </a:buClr>
              <a:buSzPct val="100000"/>
              <a:buFont typeface="+mj-lt"/>
              <a:buAutoNum type="arabicPeriod"/>
              <a:tabLst>
                <a:tab pos="2420938" algn="l"/>
              </a:tabLst>
            </a:pPr>
            <a:r>
              <a:rPr lang="en-US" sz="1600" dirty="0" smtClean="0">
                <a:latin typeface="Arial" panose="020B0604020202020204" pitchFamily="34" charset="0"/>
                <a:cs typeface="Arial" panose="020B0604020202020204" pitchFamily="34" charset="0"/>
              </a:rPr>
              <a:t>Gently </a:t>
            </a:r>
            <a:r>
              <a:rPr lang="en-US" sz="1600" dirty="0">
                <a:latin typeface="Arial" panose="020B0604020202020204" pitchFamily="34" charset="0"/>
                <a:cs typeface="Arial" panose="020B0604020202020204" pitchFamily="34" charset="0"/>
              </a:rPr>
              <a:t>lower a coverslip over the stained cells, trying not to trap any air bubbles.</a:t>
            </a:r>
          </a:p>
          <a:p>
            <a:pPr marL="457200" indent="-457200">
              <a:buClr>
                <a:srgbClr val="C00000"/>
              </a:buClr>
              <a:buSzPct val="100000"/>
              <a:buFont typeface="+mj-lt"/>
              <a:buAutoNum type="arabicPeriod"/>
              <a:tabLst>
                <a:tab pos="2420938" algn="l"/>
              </a:tabLst>
            </a:pPr>
            <a:r>
              <a:rPr lang="en-US" sz="1600" dirty="0" smtClean="0">
                <a:latin typeface="Arial" panose="020B0604020202020204" pitchFamily="34" charset="0"/>
                <a:cs typeface="Arial" panose="020B0604020202020204" pitchFamily="34" charset="0"/>
              </a:rPr>
              <a:t>Use </a:t>
            </a:r>
            <a:r>
              <a:rPr lang="en-US" sz="1600" dirty="0">
                <a:latin typeface="Arial" panose="020B0604020202020204" pitchFamily="34" charset="0"/>
                <a:cs typeface="Arial" panose="020B0604020202020204" pitchFamily="34" charset="0"/>
              </a:rPr>
              <a:t>filter paper or blotting paper to clean up the slide, and then look at it under the low power of a microscope.</a:t>
            </a:r>
          </a:p>
          <a:p>
            <a:pPr marL="457200" indent="-457200">
              <a:buClr>
                <a:srgbClr val="C00000"/>
              </a:buClr>
              <a:buSzPct val="100000"/>
              <a:buFont typeface="+mj-lt"/>
              <a:buAutoNum type="arabicPeriod"/>
              <a:tabLst>
                <a:tab pos="2420938" algn="l"/>
              </a:tabLst>
            </a:pPr>
            <a:r>
              <a:rPr lang="en-US" sz="1600" dirty="0" smtClean="0">
                <a:latin typeface="Arial" panose="020B0604020202020204" pitchFamily="34" charset="0"/>
                <a:cs typeface="Arial" panose="020B0604020202020204" pitchFamily="34" charset="0"/>
              </a:rPr>
              <a:t>Make </a:t>
            </a:r>
            <a:r>
              <a:rPr lang="en-US" sz="1600" dirty="0">
                <a:latin typeface="Arial" panose="020B0604020202020204" pitchFamily="34" charset="0"/>
                <a:cs typeface="Arial" panose="020B0604020202020204" pitchFamily="34" charset="0"/>
              </a:rPr>
              <a:t>a labelled drawing of a few cells.</a:t>
            </a:r>
          </a:p>
          <a:p>
            <a:pPr>
              <a:buClr>
                <a:srgbClr val="C00000"/>
              </a:buClr>
              <a:buSzPct val="80000"/>
              <a:tabLst>
                <a:tab pos="2420938" algn="l"/>
              </a:tabLst>
            </a:pPr>
            <a:r>
              <a:rPr lang="en-US" sz="1600" b="1" dirty="0">
                <a:latin typeface="Arial" panose="020B0604020202020204" pitchFamily="34" charset="0"/>
                <a:cs typeface="Arial" panose="020B0604020202020204" pitchFamily="34" charset="0"/>
              </a:rPr>
              <a:t>Questions —</a:t>
            </a:r>
          </a:p>
          <a:p>
            <a:pPr marL="620713" indent="-620713">
              <a:buClr>
                <a:srgbClr val="C00000"/>
              </a:buClr>
              <a:buSzPct val="80000"/>
              <a:tabLst>
                <a:tab pos="2420938" algn="l"/>
              </a:tabLst>
            </a:pPr>
            <a:r>
              <a:rPr lang="en-US" sz="1600" b="1" dirty="0">
                <a:latin typeface="Arial" panose="020B0604020202020204" pitchFamily="34" charset="0"/>
                <a:cs typeface="Arial" panose="020B0604020202020204" pitchFamily="34" charset="0"/>
              </a:rPr>
              <a:t>A1</a:t>
            </a:r>
            <a:r>
              <a:rPr lang="en-US" sz="1600" dirty="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	Which </a:t>
            </a:r>
            <a:r>
              <a:rPr lang="en-US" sz="1600" dirty="0">
                <a:latin typeface="Arial" panose="020B0604020202020204" pitchFamily="34" charset="0"/>
                <a:cs typeface="Arial" panose="020B0604020202020204" pitchFamily="34" charset="0"/>
              </a:rPr>
              <a:t>part of the cell stained the darkest blue?</a:t>
            </a:r>
          </a:p>
          <a:p>
            <a:pPr marL="620713" indent="-620713">
              <a:buClr>
                <a:srgbClr val="C00000"/>
              </a:buClr>
              <a:buSzPct val="80000"/>
              <a:tabLst>
                <a:tab pos="2420938" algn="l"/>
              </a:tabLst>
            </a:pPr>
            <a:r>
              <a:rPr lang="en-US" sz="1600" b="1" dirty="0">
                <a:latin typeface="Arial" panose="020B0604020202020204" pitchFamily="34" charset="0"/>
                <a:cs typeface="Arial" panose="020B0604020202020204" pitchFamily="34" charset="0"/>
              </a:rPr>
              <a:t>A2</a:t>
            </a:r>
            <a:r>
              <a:rPr lang="en-US" sz="1600" dirty="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	Is </a:t>
            </a:r>
            <a:r>
              <a:rPr lang="en-US" sz="1600" dirty="0">
                <a:latin typeface="Arial" panose="020B0604020202020204" pitchFamily="34" charset="0"/>
                <a:cs typeface="Arial" panose="020B0604020202020204" pitchFamily="34" charset="0"/>
              </a:rPr>
              <a:t>the cell membrane permeable or impermeable to methylene </a:t>
            </a:r>
            <a:r>
              <a:rPr lang="en-US" sz="1600" dirty="0" smtClean="0">
                <a:latin typeface="Arial" panose="020B0604020202020204" pitchFamily="34" charset="0"/>
                <a:cs typeface="Arial" panose="020B0604020202020204" pitchFamily="34" charset="0"/>
              </a:rPr>
              <a:t>blue? Explain </a:t>
            </a:r>
            <a:r>
              <a:rPr lang="en-US" sz="1600" dirty="0">
                <a:latin typeface="Arial" panose="020B0604020202020204" pitchFamily="34" charset="0"/>
                <a:cs typeface="Arial" panose="020B0604020202020204" pitchFamily="34" charset="0"/>
              </a:rPr>
              <a:t>how you worked out your answer.</a:t>
            </a:r>
          </a:p>
        </p:txBody>
      </p:sp>
      <p:sp>
        <p:nvSpPr>
          <p:cNvPr id="10" name="Oval 9"/>
          <p:cNvSpPr/>
          <p:nvPr/>
        </p:nvSpPr>
        <p:spPr>
          <a:xfrm rot="1078849">
            <a:off x="8616851" y="1718345"/>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11" name="TextBox 10">
            <a:hlinkClick r:id="rId4" action="ppaction://hlinksldjump"/>
          </p:cNvPr>
          <p:cNvSpPr txBox="1"/>
          <p:nvPr/>
        </p:nvSpPr>
        <p:spPr>
          <a:xfrm>
            <a:off x="8244408" y="5190291"/>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233750620"/>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5496" y="44624"/>
            <a:ext cx="7560840" cy="625434"/>
          </a:xfrm>
        </p:spPr>
        <p:txBody>
          <a:bodyPr>
            <a:noAutofit/>
          </a:bodyPr>
          <a:lstStyle/>
          <a:p>
            <a:r>
              <a:rPr lang="en-GB" dirty="0" smtClean="0"/>
              <a:t>2.1 – Cell Structure - Questions</a:t>
            </a:r>
            <a:endParaRPr lang="en-GB" b="1" dirty="0" smtClean="0"/>
          </a:p>
        </p:txBody>
      </p:sp>
      <p:sp>
        <p:nvSpPr>
          <p:cNvPr id="5" name="Round Same Side Corner Rectangle 4">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23</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3372" t="2069" r="4176" b="3521"/>
          <a:stretch/>
        </p:blipFill>
        <p:spPr>
          <a:xfrm>
            <a:off x="179512" y="1124743"/>
            <a:ext cx="8712968" cy="5094600"/>
          </a:xfrm>
          <a:prstGeom prst="rect">
            <a:avLst/>
          </a:prstGeom>
        </p:spPr>
      </p:pic>
      <p:sp>
        <p:nvSpPr>
          <p:cNvPr id="3" name="Rectangle 2"/>
          <p:cNvSpPr/>
          <p:nvPr/>
        </p:nvSpPr>
        <p:spPr>
          <a:xfrm>
            <a:off x="177970" y="6269250"/>
            <a:ext cx="8714510" cy="400110"/>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2000" b="1" dirty="0"/>
              <a:t>Figure 2.11 </a:t>
            </a:r>
            <a:r>
              <a:rPr lang="en-US" sz="2000" b="1" dirty="0" smtClean="0"/>
              <a:t>- </a:t>
            </a:r>
            <a:r>
              <a:rPr lang="en-US" sz="2000" dirty="0" smtClean="0"/>
              <a:t>A </a:t>
            </a:r>
            <a:r>
              <a:rPr lang="en-US" sz="2000" dirty="0"/>
              <a:t>drawing of tracheal cells seen through a light microscope.</a:t>
            </a:r>
            <a:endParaRPr lang="en-GB" sz="2000" dirty="0"/>
          </a:p>
        </p:txBody>
      </p:sp>
      <p:sp>
        <p:nvSpPr>
          <p:cNvPr id="11" name="TextBox 10">
            <a:hlinkClick r:id="rId4" action="ppaction://hlinksldjump"/>
          </p:cNvPr>
          <p:cNvSpPr txBox="1"/>
          <p:nvPr/>
        </p:nvSpPr>
        <p:spPr>
          <a:xfrm>
            <a:off x="8316416" y="1085835"/>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2544175957"/>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1290415549"/>
              </p:ext>
            </p:extLst>
          </p:nvPr>
        </p:nvGraphicFramePr>
        <p:xfrm>
          <a:off x="331250" y="1623784"/>
          <a:ext cx="8417211" cy="271272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lang="en-GB" sz="2000" b="1" dirty="0" smtClean="0">
                          <a:latin typeface="Arial" panose="020B0604020202020204" pitchFamily="34" charset="0"/>
                          <a:cs typeface="Arial" panose="020B0604020202020204" pitchFamily="34" charset="0"/>
                        </a:rPr>
                        <a:t>Either:</a:t>
                      </a:r>
                      <a:endParaRPr lang="en-GB" sz="20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0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000" b="1" dirty="0" smtClean="0">
                          <a:latin typeface="Arial" panose="020B0604020202020204" pitchFamily="34" charset="0"/>
                          <a:cs typeface="Arial" panose="020B0604020202020204" pitchFamily="34" charset="0"/>
                        </a:rPr>
                        <a:t>Or:</a:t>
                      </a:r>
                      <a:endParaRPr lang="en-GB" sz="20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R w="12700" cmpd="sng">
                      <a:noFill/>
                    </a:lnR>
                  </a:tcPr>
                </a:tc>
                <a:tc>
                  <a:txBody>
                    <a:bodyPr/>
                    <a:lstStyle/>
                    <a:p>
                      <a:endParaRPr lang="en-GB" sz="20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5496" y="44624"/>
            <a:ext cx="7560840" cy="625434"/>
          </a:xfrm>
        </p:spPr>
        <p:txBody>
          <a:bodyPr>
            <a:noAutofit/>
          </a:bodyPr>
          <a:lstStyle/>
          <a:p>
            <a:r>
              <a:rPr lang="en-GB" dirty="0" smtClean="0"/>
              <a:t>2.1 – Cell Structure - Questions</a:t>
            </a:r>
            <a:endParaRPr lang="en-GB" b="1" dirty="0" smtClean="0"/>
          </a:p>
        </p:txBody>
      </p:sp>
      <p:sp>
        <p:nvSpPr>
          <p:cNvPr id="5" name="Round Same Side Corner Rectangle 4">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23</a:t>
            </a:r>
            <a:endParaRPr lang="en-GB" sz="1400" b="1" dirty="0">
              <a:latin typeface="Arial" panose="020B0604020202020204" pitchFamily="34" charset="0"/>
              <a:cs typeface="Arial" panose="020B0604020202020204" pitchFamily="34" charset="0"/>
            </a:endParaRPr>
          </a:p>
        </p:txBody>
      </p:sp>
      <p:sp>
        <p:nvSpPr>
          <p:cNvPr id="6" name="Rectangle 5">
            <a:hlinkClick r:id="rId3" action="ppaction://hlinkfile"/>
          </p:cNvPr>
          <p:cNvSpPr/>
          <p:nvPr/>
        </p:nvSpPr>
        <p:spPr>
          <a:xfrm>
            <a:off x="135947" y="1124744"/>
            <a:ext cx="8800098" cy="5581674"/>
          </a:xfrm>
          <a:prstGeom prst="rect">
            <a:avLst/>
          </a:prstGeom>
          <a:solidFill>
            <a:srgbClr val="C1D6FF"/>
          </a:solidFill>
          <a:ln w="57150">
            <a:solidFill>
              <a:srgbClr val="002060"/>
            </a:solidFill>
          </a:ln>
        </p:spPr>
        <p:txBody>
          <a:bodyPr wrap="square">
            <a:spAutoFit/>
          </a:bodyPr>
          <a:lstStyle/>
          <a:p>
            <a:pPr>
              <a:buClr>
                <a:srgbClr val="C00000"/>
              </a:buClr>
              <a:tabLst>
                <a:tab pos="2420938" algn="l"/>
              </a:tabLst>
            </a:pPr>
            <a:r>
              <a:rPr lang="en-US" sz="1400" b="1" dirty="0" smtClean="0">
                <a:solidFill>
                  <a:srgbClr val="C00000"/>
                </a:solidFill>
                <a:latin typeface="Arial" panose="020B0604020202020204" pitchFamily="34" charset="0"/>
                <a:cs typeface="Arial" panose="020B0604020202020204" pitchFamily="34" charset="0"/>
              </a:rPr>
              <a:t>Activity 2.3 – Looking at Plant Cells</a:t>
            </a:r>
            <a:endParaRPr lang="en-US" sz="1400" b="1" dirty="0">
              <a:solidFill>
                <a:srgbClr val="C00000"/>
              </a:solidFill>
              <a:latin typeface="Arial" panose="020B0604020202020204" pitchFamily="34" charset="0"/>
              <a:cs typeface="Arial" panose="020B0604020202020204" pitchFamily="34" charset="0"/>
            </a:endParaRPr>
          </a:p>
          <a:p>
            <a:pPr>
              <a:buClr>
                <a:srgbClr val="C00000"/>
              </a:buClr>
              <a:buSzPct val="80000"/>
              <a:tabLst>
                <a:tab pos="2420938" algn="l"/>
              </a:tabLst>
            </a:pPr>
            <a:r>
              <a:rPr lang="en-US" sz="1400" b="1" dirty="0" smtClean="0">
                <a:latin typeface="Arial" panose="020B0604020202020204" pitchFamily="34" charset="0"/>
                <a:cs typeface="Arial" panose="020B0604020202020204" pitchFamily="34" charset="0"/>
              </a:rPr>
              <a:t>Skills - A03.1 </a:t>
            </a:r>
            <a:r>
              <a:rPr lang="en-US" sz="1400" b="1" dirty="0">
                <a:latin typeface="Arial" panose="020B0604020202020204" pitchFamily="34" charset="0"/>
                <a:cs typeface="Arial" panose="020B0604020202020204" pitchFamily="34" charset="0"/>
              </a:rPr>
              <a:t>Using techniques, apparatus and materials A03.3 Observing, measuring and recording</a:t>
            </a:r>
          </a:p>
          <a:p>
            <a:pPr marL="342900" indent="-342900">
              <a:buClr>
                <a:srgbClr val="C00000"/>
              </a:buClr>
              <a:buSzPct val="80000"/>
              <a:buFont typeface="Arial" panose="020B0604020202020204" pitchFamily="34" charset="0"/>
              <a:buChar char="►"/>
              <a:tabLst>
                <a:tab pos="2420938" algn="l"/>
              </a:tabLst>
            </a:pPr>
            <a:r>
              <a:rPr lang="en-US" sz="1400" dirty="0" smtClean="0">
                <a:latin typeface="Arial" panose="020B0604020202020204" pitchFamily="34" charset="0"/>
                <a:cs typeface="Arial" panose="020B0604020202020204" pitchFamily="34" charset="0"/>
              </a:rPr>
              <a:t>Take </a:t>
            </a:r>
            <a:r>
              <a:rPr lang="en-US" sz="1400" dirty="0">
                <a:latin typeface="Arial" panose="020B0604020202020204" pitchFamily="34" charset="0"/>
                <a:cs typeface="Arial" panose="020B0604020202020204" pitchFamily="34" charset="0"/>
              </a:rPr>
              <a:t>care with the sharp blade when cutting the </a:t>
            </a:r>
            <a:r>
              <a:rPr lang="en-US" sz="1400" dirty="0" smtClean="0">
                <a:latin typeface="Arial" panose="020B0604020202020204" pitchFamily="34" charset="0"/>
                <a:cs typeface="Arial" panose="020B0604020202020204" pitchFamily="34" charset="0"/>
              </a:rPr>
              <a:t>onion.</a:t>
            </a:r>
          </a:p>
          <a:p>
            <a:pPr marL="342900" indent="-342900">
              <a:buClr>
                <a:srgbClr val="C00000"/>
              </a:buClr>
              <a:buSzPct val="80000"/>
              <a:buFont typeface="Arial" panose="020B0604020202020204" pitchFamily="34" charset="0"/>
              <a:buChar char="►"/>
              <a:tabLst>
                <a:tab pos="2420938" algn="l"/>
              </a:tabLst>
            </a:pPr>
            <a:r>
              <a:rPr lang="en-US" sz="1400" dirty="0">
                <a:latin typeface="Arial" panose="020B0604020202020204" pitchFamily="34" charset="0"/>
                <a:cs typeface="Arial" panose="020B0604020202020204" pitchFamily="34" charset="0"/>
              </a:rPr>
              <a:t>To be able to see cells clearly under a microscope, you need a very thin layer. It is best if it is only one cell thick. An easy place to find such a layer is inside an onion bulb.</a:t>
            </a:r>
          </a:p>
          <a:p>
            <a:pPr marL="342900" indent="-342900">
              <a:buClr>
                <a:srgbClr val="C00000"/>
              </a:buClr>
              <a:buSzPct val="100000"/>
              <a:buFont typeface="+mj-lt"/>
              <a:buAutoNum type="arabicPeriod"/>
              <a:tabLst>
                <a:tab pos="2420938" algn="l"/>
              </a:tabLst>
            </a:pPr>
            <a:r>
              <a:rPr lang="en-US" sz="1400" dirty="0" smtClean="0">
                <a:latin typeface="Arial" panose="020B0604020202020204" pitchFamily="34" charset="0"/>
                <a:cs typeface="Arial" panose="020B0604020202020204" pitchFamily="34" charset="0"/>
              </a:rPr>
              <a:t>Cut </a:t>
            </a:r>
            <a:r>
              <a:rPr lang="en-US" sz="1400" dirty="0">
                <a:latin typeface="Arial" panose="020B0604020202020204" pitchFamily="34" charset="0"/>
                <a:cs typeface="Arial" panose="020B0604020202020204" pitchFamily="34" charset="0"/>
              </a:rPr>
              <a:t>a small piece from an onion bulb, and use forceps to peel a small piece of thin skin, called epidermis, from the inside of it. Do not let it get dry.</a:t>
            </a:r>
          </a:p>
          <a:p>
            <a:pPr marL="342900" indent="-342900">
              <a:buClr>
                <a:srgbClr val="C00000"/>
              </a:buClr>
              <a:buSzPct val="100000"/>
              <a:buFont typeface="+mj-lt"/>
              <a:buAutoNum type="arabicPeriod"/>
              <a:tabLst>
                <a:tab pos="2420938" algn="l"/>
              </a:tabLst>
            </a:pPr>
            <a:r>
              <a:rPr lang="en-US" sz="1400" dirty="0" smtClean="0">
                <a:latin typeface="Arial" panose="020B0604020202020204" pitchFamily="34" charset="0"/>
                <a:cs typeface="Arial" panose="020B0604020202020204" pitchFamily="34" charset="0"/>
              </a:rPr>
              <a:t>Put </a:t>
            </a:r>
            <a:r>
              <a:rPr lang="en-US" sz="1400" dirty="0">
                <a:latin typeface="Arial" panose="020B0604020202020204" pitchFamily="34" charset="0"/>
                <a:cs typeface="Arial" panose="020B0604020202020204" pitchFamily="34" charset="0"/>
              </a:rPr>
              <a:t>a drop or two of water onto the centre of a clean microscope slide. Put the piece of epidermis into it, and spread it flat.</a:t>
            </a:r>
          </a:p>
          <a:p>
            <a:pPr marL="342900" indent="-342900">
              <a:buClr>
                <a:srgbClr val="C00000"/>
              </a:buClr>
              <a:buSzPct val="100000"/>
              <a:buFont typeface="+mj-lt"/>
              <a:buAutoNum type="arabicPeriod"/>
              <a:tabLst>
                <a:tab pos="2420938" algn="l"/>
              </a:tabLst>
            </a:pPr>
            <a:r>
              <a:rPr lang="en-US" sz="1400" dirty="0" smtClean="0">
                <a:latin typeface="Arial" panose="020B0604020202020204" pitchFamily="34" charset="0"/>
                <a:cs typeface="Arial" panose="020B0604020202020204" pitchFamily="34" charset="0"/>
              </a:rPr>
              <a:t>Gently </a:t>
            </a:r>
            <a:r>
              <a:rPr lang="en-US" sz="1400" dirty="0">
                <a:latin typeface="Arial" panose="020B0604020202020204" pitchFamily="34" charset="0"/>
                <a:cs typeface="Arial" panose="020B0604020202020204" pitchFamily="34" charset="0"/>
              </a:rPr>
              <a:t>lower a coverslip onto it.</a:t>
            </a:r>
          </a:p>
          <a:p>
            <a:pPr marL="342900" indent="-342900">
              <a:buClr>
                <a:srgbClr val="C00000"/>
              </a:buClr>
              <a:buSzPct val="100000"/>
              <a:buFont typeface="+mj-lt"/>
              <a:buAutoNum type="arabicPeriod"/>
              <a:tabLst>
                <a:tab pos="2420938" algn="l"/>
              </a:tabLst>
            </a:pPr>
            <a:r>
              <a:rPr lang="en-US" sz="1400" dirty="0" smtClean="0">
                <a:latin typeface="Arial" panose="020B0604020202020204" pitchFamily="34" charset="0"/>
                <a:cs typeface="Arial" panose="020B0604020202020204" pitchFamily="34" charset="0"/>
              </a:rPr>
              <a:t>Use </a:t>
            </a:r>
            <a:r>
              <a:rPr lang="en-US" sz="1400" dirty="0">
                <a:latin typeface="Arial" panose="020B0604020202020204" pitchFamily="34" charset="0"/>
                <a:cs typeface="Arial" panose="020B0604020202020204" pitchFamily="34" charset="0"/>
              </a:rPr>
              <a:t>filter paper or blotting paper to clean up the slide, and then look at it under the low power of a microscope</a:t>
            </a:r>
            <a:r>
              <a:rPr lang="en-US" sz="1400" dirty="0" smtClean="0">
                <a:latin typeface="Arial" panose="020B0604020202020204" pitchFamily="34" charset="0"/>
                <a:cs typeface="Arial" panose="020B0604020202020204" pitchFamily="34" charset="0"/>
              </a:rPr>
              <a:t>.</a:t>
            </a:r>
          </a:p>
          <a:p>
            <a:pPr marL="342900" indent="-342900">
              <a:buClr>
                <a:srgbClr val="C00000"/>
              </a:buClr>
              <a:buSzPct val="100000"/>
              <a:buFont typeface="+mj-lt"/>
              <a:buAutoNum type="arabicPeriod"/>
              <a:tabLst>
                <a:tab pos="2420938" algn="l"/>
              </a:tabLst>
            </a:pPr>
            <a:r>
              <a:rPr lang="en-US" sz="1400" dirty="0" smtClean="0">
                <a:latin typeface="Arial" panose="020B0604020202020204" pitchFamily="34" charset="0"/>
                <a:cs typeface="Arial" panose="020B0604020202020204" pitchFamily="34" charset="0"/>
              </a:rPr>
              <a:t>Make </a:t>
            </a:r>
            <a:r>
              <a:rPr lang="en-US" sz="1400" dirty="0">
                <a:latin typeface="Arial" panose="020B0604020202020204" pitchFamily="34" charset="0"/>
                <a:cs typeface="Arial" panose="020B0604020202020204" pitchFamily="34" charset="0"/>
              </a:rPr>
              <a:t>a labelled drawing of a few </a:t>
            </a:r>
            <a:r>
              <a:rPr lang="en-US" sz="1400" dirty="0" smtClean="0">
                <a:latin typeface="Arial" panose="020B0604020202020204" pitchFamily="34" charset="0"/>
                <a:cs typeface="Arial" panose="020B0604020202020204" pitchFamily="34" charset="0"/>
              </a:rPr>
              <a:t>cells. Figure </a:t>
            </a:r>
            <a:r>
              <a:rPr lang="en-US" sz="1400" b="1" dirty="0">
                <a:latin typeface="Arial" panose="020B0604020202020204" pitchFamily="34" charset="0"/>
                <a:cs typeface="Arial" panose="020B0604020202020204" pitchFamily="34" charset="0"/>
              </a:rPr>
              <a:t>2.12</a:t>
            </a:r>
            <a:r>
              <a:rPr lang="en-US" sz="1400" dirty="0">
                <a:latin typeface="Arial" panose="020B0604020202020204" pitchFamily="34" charset="0"/>
                <a:cs typeface="Arial" panose="020B0604020202020204" pitchFamily="34" charset="0"/>
              </a:rPr>
              <a:t> may help you, but do not just copy it. Do remember not to colour your </a:t>
            </a:r>
            <a:r>
              <a:rPr lang="en-US" sz="1400" dirty="0" smtClean="0">
                <a:latin typeface="Arial" panose="020B0604020202020204" pitchFamily="34" charset="0"/>
                <a:cs typeface="Arial" panose="020B0604020202020204" pitchFamily="34" charset="0"/>
              </a:rPr>
              <a:t>drawing.</a:t>
            </a:r>
          </a:p>
          <a:p>
            <a:pPr marL="342900" indent="-342900">
              <a:buClr>
                <a:srgbClr val="C00000"/>
              </a:buClr>
              <a:buSzPct val="100000"/>
              <a:buFont typeface="+mj-lt"/>
              <a:buAutoNum type="arabicPeriod"/>
              <a:tabLst>
                <a:tab pos="2420938" algn="l"/>
              </a:tabLst>
            </a:pPr>
            <a:r>
              <a:rPr lang="en-US" sz="1400" dirty="0" smtClean="0">
                <a:latin typeface="Arial" panose="020B0604020202020204" pitchFamily="34" charset="0"/>
                <a:cs typeface="Arial" panose="020B0604020202020204" pitchFamily="34" charset="0"/>
              </a:rPr>
              <a:t>Using </a:t>
            </a:r>
            <a:r>
              <a:rPr lang="en-US" sz="1400" dirty="0">
                <a:latin typeface="Arial" panose="020B0604020202020204" pitchFamily="34" charset="0"/>
                <a:cs typeface="Arial" panose="020B0604020202020204" pitchFamily="34" charset="0"/>
              </a:rPr>
              <a:t>a pipette, take up a small amount of iodine solution. Very carefully place some iodine solution next to the edge of the </a:t>
            </a:r>
            <a:r>
              <a:rPr lang="en-US" sz="1400" dirty="0" smtClean="0">
                <a:latin typeface="Arial" panose="020B0604020202020204" pitchFamily="34" charset="0"/>
                <a:cs typeface="Arial" panose="020B0604020202020204" pitchFamily="34" charset="0"/>
              </a:rPr>
              <a:t>coverslip.</a:t>
            </a:r>
            <a:br>
              <a:rPr lang="en-US" sz="1400" dirty="0" smtClean="0">
                <a:latin typeface="Arial" panose="020B0604020202020204" pitchFamily="34" charset="0"/>
                <a:cs typeface="Arial" panose="020B0604020202020204" pitchFamily="34" charset="0"/>
              </a:rPr>
            </a:br>
            <a:r>
              <a:rPr lang="en-US" sz="1400" dirty="0" smtClean="0">
                <a:latin typeface="Arial" panose="020B0604020202020204" pitchFamily="34" charset="0"/>
                <a:cs typeface="Arial" panose="020B0604020202020204" pitchFamily="34" charset="0"/>
              </a:rPr>
              <a:t>The </a:t>
            </a:r>
            <a:r>
              <a:rPr lang="en-US" sz="1400" dirty="0">
                <a:latin typeface="Arial" panose="020B0604020202020204" pitchFamily="34" charset="0"/>
                <a:cs typeface="Arial" panose="020B0604020202020204" pitchFamily="34" charset="0"/>
              </a:rPr>
              <a:t>iodine solution will seep under the edge of the coverslip. To help it do this, you can place a small piece of filter paper next to the opposite side of the coverslip, which will soak up some of the liquid and draw it </a:t>
            </a:r>
            <a:r>
              <a:rPr lang="en-US" sz="1400" dirty="0" smtClean="0">
                <a:latin typeface="Arial" panose="020B0604020202020204" pitchFamily="34" charset="0"/>
                <a:cs typeface="Arial" panose="020B0604020202020204" pitchFamily="34" charset="0"/>
              </a:rPr>
              <a:t>through.</a:t>
            </a:r>
          </a:p>
          <a:p>
            <a:pPr marL="342900" indent="-342900">
              <a:buClr>
                <a:srgbClr val="C00000"/>
              </a:buClr>
              <a:buSzPct val="100000"/>
              <a:buFont typeface="+mj-lt"/>
              <a:buAutoNum type="arabicPeriod"/>
              <a:tabLst>
                <a:tab pos="2420938" algn="l"/>
              </a:tabLst>
            </a:pPr>
            <a:r>
              <a:rPr lang="en-US" sz="1400" dirty="0" smtClean="0">
                <a:latin typeface="Arial" panose="020B0604020202020204" pitchFamily="34" charset="0"/>
                <a:cs typeface="Arial" panose="020B0604020202020204" pitchFamily="34" charset="0"/>
              </a:rPr>
              <a:t>Look </a:t>
            </a:r>
            <a:r>
              <a:rPr lang="en-US" sz="1400" dirty="0">
                <a:latin typeface="Arial" panose="020B0604020202020204" pitchFamily="34" charset="0"/>
                <a:cs typeface="Arial" panose="020B0604020202020204" pitchFamily="34" charset="0"/>
              </a:rPr>
              <a:t>at the slide under the low power of the microscope. Note any differences between what you can see now and what it looked like before adding the iodine solution.</a:t>
            </a:r>
          </a:p>
          <a:p>
            <a:pPr>
              <a:buClr>
                <a:srgbClr val="C00000"/>
              </a:buClr>
              <a:buSzPct val="80000"/>
              <a:tabLst>
                <a:tab pos="2420938" algn="l"/>
              </a:tabLst>
            </a:pPr>
            <a:r>
              <a:rPr lang="en-US" sz="1400" b="1" dirty="0" smtClean="0">
                <a:latin typeface="Arial" panose="020B0604020202020204" pitchFamily="34" charset="0"/>
                <a:cs typeface="Arial" panose="020B0604020202020204" pitchFamily="34" charset="0"/>
              </a:rPr>
              <a:t>Questions</a:t>
            </a:r>
            <a:endParaRPr lang="en-US" sz="1400" dirty="0">
              <a:latin typeface="Arial" panose="020B0604020202020204" pitchFamily="34" charset="0"/>
              <a:cs typeface="Arial" panose="020B0604020202020204" pitchFamily="34" charset="0"/>
            </a:endParaRPr>
          </a:p>
          <a:p>
            <a:pPr marL="449263" indent="-449263">
              <a:buClr>
                <a:srgbClr val="C00000"/>
              </a:buClr>
              <a:buSzPct val="80000"/>
              <a:tabLst>
                <a:tab pos="2420938" algn="l"/>
              </a:tabLst>
            </a:pPr>
            <a:r>
              <a:rPr lang="en-US" sz="1400" b="1" dirty="0">
                <a:latin typeface="Arial" panose="020B0604020202020204" pitchFamily="34" charset="0"/>
                <a:cs typeface="Arial" panose="020B0604020202020204" pitchFamily="34" charset="0"/>
              </a:rPr>
              <a:t>A1</a:t>
            </a:r>
            <a:r>
              <a:rPr lang="en-US" sz="1400" dirty="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	Name </a:t>
            </a:r>
            <a:r>
              <a:rPr lang="en-US" sz="1400" dirty="0">
                <a:latin typeface="Arial" panose="020B0604020202020204" pitchFamily="34" charset="0"/>
                <a:cs typeface="Arial" panose="020B0604020202020204" pitchFamily="34" charset="0"/>
              </a:rPr>
              <a:t>two structures which you can see in these cells, but which you could not see in the tracheal cells (Activity 2.2).</a:t>
            </a:r>
          </a:p>
          <a:p>
            <a:pPr marL="449263" indent="-449263">
              <a:buClr>
                <a:srgbClr val="C00000"/>
              </a:buClr>
              <a:buSzPct val="80000"/>
              <a:tabLst>
                <a:tab pos="2420938" algn="l"/>
              </a:tabLst>
            </a:pPr>
            <a:r>
              <a:rPr lang="en-US" sz="1400" b="1" dirty="0">
                <a:latin typeface="Arial" panose="020B0604020202020204" pitchFamily="34" charset="0"/>
                <a:cs typeface="Arial" panose="020B0604020202020204" pitchFamily="34" charset="0"/>
              </a:rPr>
              <a:t>A2</a:t>
            </a:r>
            <a:r>
              <a:rPr lang="en-US" sz="1400" dirty="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	Most </a:t>
            </a:r>
            <a:r>
              <a:rPr lang="en-US" sz="1400" dirty="0">
                <a:latin typeface="Arial" panose="020B0604020202020204" pitchFamily="34" charset="0"/>
                <a:cs typeface="Arial" panose="020B0604020202020204" pitchFamily="34" charset="0"/>
              </a:rPr>
              <a:t>plant cells have chloroplasts, but these onion cells do not. Suggest a reason for this.</a:t>
            </a:r>
          </a:p>
          <a:p>
            <a:pPr marL="449263" indent="-449263">
              <a:buClr>
                <a:srgbClr val="C00000"/>
              </a:buClr>
              <a:buSzPct val="80000"/>
              <a:tabLst>
                <a:tab pos="2420938" algn="l"/>
              </a:tabLst>
            </a:pPr>
            <a:r>
              <a:rPr lang="en-US" sz="1400" b="1" dirty="0">
                <a:latin typeface="Arial" panose="020B0604020202020204" pitchFamily="34" charset="0"/>
                <a:cs typeface="Arial" panose="020B0604020202020204" pitchFamily="34" charset="0"/>
              </a:rPr>
              <a:t>A3</a:t>
            </a:r>
            <a:r>
              <a:rPr lang="en-US" sz="1400" dirty="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	Iodine </a:t>
            </a:r>
            <a:r>
              <a:rPr lang="en-US" sz="1400" dirty="0">
                <a:latin typeface="Arial" panose="020B0604020202020204" pitchFamily="34" charset="0"/>
                <a:cs typeface="Arial" panose="020B0604020202020204" pitchFamily="34" charset="0"/>
              </a:rPr>
              <a:t>solution turns blue-black in </a:t>
            </a:r>
            <a:r>
              <a:rPr lang="en-US" sz="1400" dirty="0" smtClean="0">
                <a:latin typeface="Arial" panose="020B0604020202020204" pitchFamily="34" charset="0"/>
                <a:cs typeface="Arial" panose="020B0604020202020204" pitchFamily="34" charset="0"/>
              </a:rPr>
              <a:t>the presence </a:t>
            </a:r>
            <a:r>
              <a:rPr lang="en-US" sz="1400" dirty="0">
                <a:latin typeface="Arial" panose="020B0604020202020204" pitchFamily="34" charset="0"/>
                <a:cs typeface="Arial" panose="020B0604020202020204" pitchFamily="34" charset="0"/>
              </a:rPr>
              <a:t>of starch. Did any of the onion cells contain starch?</a:t>
            </a:r>
          </a:p>
        </p:txBody>
      </p:sp>
      <p:sp>
        <p:nvSpPr>
          <p:cNvPr id="7" name="Oval 6">
            <a:hlinkClick r:id="rId3" action="ppaction://hlinkfile"/>
          </p:cNvPr>
          <p:cNvSpPr/>
          <p:nvPr/>
        </p:nvSpPr>
        <p:spPr>
          <a:xfrm rot="1078849">
            <a:off x="8609139" y="1026434"/>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8" name="TextBox 7">
            <a:hlinkClick r:id="rId4" action="ppaction://hlinksldjump"/>
          </p:cNvPr>
          <p:cNvSpPr txBox="1"/>
          <p:nvPr/>
        </p:nvSpPr>
        <p:spPr>
          <a:xfrm>
            <a:off x="8316416" y="2996952"/>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3833987611"/>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124744"/>
            <a:ext cx="8748000" cy="5497195"/>
          </a:xfrm>
          <a:prstGeom prst="rect">
            <a:avLst/>
          </a:prstGeom>
          <a:solidFill>
            <a:srgbClr val="F5FC9A"/>
          </a:solidFill>
          <a:ln w="57150">
            <a:solidFill>
              <a:srgbClr val="002060"/>
            </a:solidFill>
          </a:ln>
        </p:spPr>
        <p:txBody>
          <a:bodyPr wrap="square">
            <a:spAutoFit/>
          </a:bodyPr>
          <a:lstStyle/>
          <a:p>
            <a:pPr marL="620713" indent="-620713">
              <a:buClr>
                <a:srgbClr val="0070C0"/>
              </a:buClr>
            </a:pPr>
            <a:r>
              <a:rPr lang="en-US" sz="2560" b="1" dirty="0">
                <a:solidFill>
                  <a:srgbClr val="C00000"/>
                </a:solidFill>
              </a:rPr>
              <a:t>Questions</a:t>
            </a:r>
          </a:p>
          <a:p>
            <a:pPr marL="896938" indent="-896938">
              <a:buClr>
                <a:srgbClr val="0070C0"/>
              </a:buClr>
            </a:pPr>
            <a:r>
              <a:rPr lang="en-US" sz="2560" b="1" dirty="0"/>
              <a:t>2.6</a:t>
            </a:r>
            <a:r>
              <a:rPr lang="en-US" sz="2560" dirty="0"/>
              <a:t> </a:t>
            </a:r>
            <a:r>
              <a:rPr lang="en-US" sz="2560" dirty="0" smtClean="0"/>
              <a:t>	What </a:t>
            </a:r>
            <a:r>
              <a:rPr lang="en-US" sz="2560" dirty="0"/>
              <a:t>sort of cells are surrounded by a cell membrane?</a:t>
            </a:r>
          </a:p>
          <a:p>
            <a:pPr marL="896938" indent="-896938">
              <a:buClr>
                <a:srgbClr val="0070C0"/>
              </a:buClr>
            </a:pPr>
            <a:r>
              <a:rPr lang="en-US" sz="2560" b="1" dirty="0"/>
              <a:t>2.7</a:t>
            </a:r>
            <a:r>
              <a:rPr lang="en-US" sz="2560" dirty="0"/>
              <a:t> </a:t>
            </a:r>
            <a:r>
              <a:rPr lang="en-US" sz="2560" dirty="0" smtClean="0"/>
              <a:t>	What </a:t>
            </a:r>
            <a:r>
              <a:rPr lang="en-US" sz="2560" dirty="0"/>
              <a:t>are plant cell walls made of?</a:t>
            </a:r>
          </a:p>
          <a:p>
            <a:pPr marL="896938" indent="-896938">
              <a:buClr>
                <a:srgbClr val="0070C0"/>
              </a:buClr>
            </a:pPr>
            <a:r>
              <a:rPr lang="en-US" sz="2560" b="1" dirty="0"/>
              <a:t>2.8</a:t>
            </a:r>
            <a:r>
              <a:rPr lang="en-US" sz="2560" dirty="0"/>
              <a:t> </a:t>
            </a:r>
            <a:r>
              <a:rPr lang="en-US" sz="2560" dirty="0" smtClean="0"/>
              <a:t>	What </a:t>
            </a:r>
            <a:r>
              <a:rPr lang="en-US" sz="2560" dirty="0"/>
              <a:t>does fully permeable mean?</a:t>
            </a:r>
          </a:p>
          <a:p>
            <a:pPr marL="896938" indent="-896938">
              <a:buClr>
                <a:srgbClr val="0070C0"/>
              </a:buClr>
            </a:pPr>
            <a:r>
              <a:rPr lang="en-US" sz="2560" b="1" dirty="0"/>
              <a:t>2.9</a:t>
            </a:r>
            <a:r>
              <a:rPr lang="en-US" sz="2560" dirty="0"/>
              <a:t> </a:t>
            </a:r>
            <a:r>
              <a:rPr lang="en-US" sz="2560" dirty="0" smtClean="0"/>
              <a:t>	What </a:t>
            </a:r>
            <a:r>
              <a:rPr lang="en-US" sz="2560" dirty="0"/>
              <a:t>does partially permeable mean?</a:t>
            </a:r>
          </a:p>
          <a:p>
            <a:pPr marL="896938" indent="-896938">
              <a:buClr>
                <a:srgbClr val="0070C0"/>
              </a:buClr>
            </a:pPr>
            <a:r>
              <a:rPr lang="en-US" sz="2560" b="1" dirty="0"/>
              <a:t>2.10</a:t>
            </a:r>
            <a:r>
              <a:rPr lang="en-US" sz="2560" dirty="0"/>
              <a:t> </a:t>
            </a:r>
            <a:r>
              <a:rPr lang="en-US" sz="2560" dirty="0" smtClean="0"/>
              <a:t>	What </a:t>
            </a:r>
            <a:r>
              <a:rPr lang="en-US" sz="2560" dirty="0"/>
              <a:t>is the main constituent of cytoplasm?</a:t>
            </a:r>
          </a:p>
          <a:p>
            <a:pPr marL="896938" indent="-896938">
              <a:buClr>
                <a:srgbClr val="0070C0"/>
              </a:buClr>
            </a:pPr>
            <a:r>
              <a:rPr lang="en-US" sz="2560" b="1" dirty="0"/>
              <a:t>2.11</a:t>
            </a:r>
            <a:r>
              <a:rPr lang="en-US" sz="2560" dirty="0"/>
              <a:t> </a:t>
            </a:r>
            <a:r>
              <a:rPr lang="en-US" sz="2560" dirty="0" smtClean="0"/>
              <a:t>	What </a:t>
            </a:r>
            <a:r>
              <a:rPr lang="en-US" sz="2560" dirty="0"/>
              <a:t>is a vacuole?</a:t>
            </a:r>
          </a:p>
          <a:p>
            <a:pPr marL="896938" indent="-896938">
              <a:buClr>
                <a:srgbClr val="0070C0"/>
              </a:buClr>
            </a:pPr>
            <a:r>
              <a:rPr lang="en-US" sz="2560" b="1" dirty="0"/>
              <a:t>2.12</a:t>
            </a:r>
            <a:r>
              <a:rPr lang="en-US" sz="2560" dirty="0"/>
              <a:t> </a:t>
            </a:r>
            <a:r>
              <a:rPr lang="en-US" sz="2560" dirty="0" smtClean="0"/>
              <a:t>	What </a:t>
            </a:r>
            <a:r>
              <a:rPr lang="en-US" sz="2560" dirty="0"/>
              <a:t>is cell sap?</a:t>
            </a:r>
          </a:p>
          <a:p>
            <a:pPr marL="896938" indent="-896938">
              <a:buClr>
                <a:srgbClr val="0070C0"/>
              </a:buClr>
            </a:pPr>
            <a:r>
              <a:rPr lang="en-US" sz="2560" b="1" dirty="0"/>
              <a:t>2.13</a:t>
            </a:r>
            <a:r>
              <a:rPr lang="en-US" sz="2560" dirty="0"/>
              <a:t> </a:t>
            </a:r>
            <a:r>
              <a:rPr lang="en-US" sz="2560" dirty="0" smtClean="0"/>
              <a:t>	Chloroplasts </a:t>
            </a:r>
            <a:r>
              <a:rPr lang="en-US" sz="2560" dirty="0"/>
              <a:t>contain chlorophyll. What does chlorophyll do?</a:t>
            </a:r>
          </a:p>
          <a:p>
            <a:pPr marL="896938" indent="-896938">
              <a:buClr>
                <a:srgbClr val="0070C0"/>
              </a:buClr>
            </a:pPr>
            <a:r>
              <a:rPr lang="en-US" sz="2560" b="1" dirty="0"/>
              <a:t>2.14</a:t>
            </a:r>
            <a:r>
              <a:rPr lang="en-US" sz="2560" dirty="0"/>
              <a:t> </a:t>
            </a:r>
            <a:r>
              <a:rPr lang="en-US" sz="2560" dirty="0" smtClean="0"/>
              <a:t>	What </a:t>
            </a:r>
            <a:r>
              <a:rPr lang="en-US" sz="2560" dirty="0"/>
              <a:t>is stored in the nucleus?</a:t>
            </a:r>
          </a:p>
          <a:p>
            <a:pPr marL="896938" indent="-896938">
              <a:buClr>
                <a:srgbClr val="0070C0"/>
              </a:buClr>
            </a:pPr>
            <a:r>
              <a:rPr lang="en-US" sz="2560" b="1" dirty="0"/>
              <a:t>2.15</a:t>
            </a:r>
            <a:r>
              <a:rPr lang="en-US" sz="2560" dirty="0"/>
              <a:t> </a:t>
            </a:r>
            <a:r>
              <a:rPr lang="en-US" sz="2560" dirty="0" smtClean="0"/>
              <a:t>	Why </a:t>
            </a:r>
            <a:r>
              <a:rPr lang="en-US" sz="2560" dirty="0"/>
              <a:t>can chromosomes be seen only when a cell is dividing?</a:t>
            </a:r>
            <a:endParaRPr lang="en-GB" sz="2560" dirty="0"/>
          </a:p>
        </p:txBody>
      </p:sp>
      <p:sp>
        <p:nvSpPr>
          <p:cNvPr id="12" name="Title 1"/>
          <p:cNvSpPr>
            <a:spLocks noGrp="1"/>
          </p:cNvSpPr>
          <p:nvPr>
            <p:ph type="title"/>
          </p:nvPr>
        </p:nvSpPr>
        <p:spPr>
          <a:xfrm>
            <a:off x="35496" y="44624"/>
            <a:ext cx="7560840" cy="625434"/>
          </a:xfrm>
        </p:spPr>
        <p:txBody>
          <a:bodyPr>
            <a:noAutofit/>
          </a:bodyPr>
          <a:lstStyle/>
          <a:p>
            <a:r>
              <a:rPr lang="en-GB" dirty="0" smtClean="0"/>
              <a:t>2.1 – Cell Structure - Questions</a:t>
            </a:r>
            <a:endParaRPr lang="en-GB" b="1" dirty="0" smtClean="0"/>
          </a:p>
        </p:txBody>
      </p:sp>
      <p:sp>
        <p:nvSpPr>
          <p:cNvPr id="5" name="Round Same Side Corner Rectangle 4">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23</a:t>
            </a:r>
            <a:endParaRPr lang="en-GB" sz="1400" b="1" dirty="0">
              <a:latin typeface="Arial" panose="020B0604020202020204" pitchFamily="34" charset="0"/>
              <a:cs typeface="Arial" panose="020B0604020202020204" pitchFamily="34" charset="0"/>
            </a:endParaRPr>
          </a:p>
        </p:txBody>
      </p:sp>
      <p:sp>
        <p:nvSpPr>
          <p:cNvPr id="2" name="TextBox 1">
            <a:hlinkClick r:id="rId3" action="ppaction://hlinkfile"/>
          </p:cNvPr>
          <p:cNvSpPr txBox="1"/>
          <p:nvPr/>
        </p:nvSpPr>
        <p:spPr>
          <a:xfrm>
            <a:off x="8284621" y="1196752"/>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405909733"/>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5496" y="44624"/>
            <a:ext cx="7560840" cy="625434"/>
          </a:xfrm>
        </p:spPr>
        <p:txBody>
          <a:bodyPr>
            <a:noAutofit/>
          </a:bodyPr>
          <a:lstStyle/>
          <a:p>
            <a:r>
              <a:rPr lang="en-GB" dirty="0" smtClean="0"/>
              <a:t>2.1 – Cell Structure - Questions</a:t>
            </a:r>
            <a:endParaRPr lang="en-GB" b="1" dirty="0" smtClean="0"/>
          </a:p>
        </p:txBody>
      </p:sp>
      <p:sp>
        <p:nvSpPr>
          <p:cNvPr id="5" name="Round Same Side Corner Rectangle 4">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23</a:t>
            </a:r>
            <a:endParaRPr lang="en-GB" sz="1400" b="1" dirty="0">
              <a:latin typeface="Arial" panose="020B0604020202020204" pitchFamily="34" charset="0"/>
              <a:cs typeface="Arial" panose="020B0604020202020204" pitchFamily="34" charset="0"/>
            </a:endParaRPr>
          </a:p>
        </p:txBody>
      </p:sp>
      <p:sp>
        <p:nvSpPr>
          <p:cNvPr id="3" name="Rectangle 2"/>
          <p:cNvSpPr/>
          <p:nvPr/>
        </p:nvSpPr>
        <p:spPr>
          <a:xfrm>
            <a:off x="177970" y="6021288"/>
            <a:ext cx="8714510" cy="707886"/>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2000" b="1" dirty="0"/>
              <a:t>Figure 2.12 </a:t>
            </a:r>
            <a:r>
              <a:rPr lang="en-US" sz="2000" b="1" dirty="0" smtClean="0"/>
              <a:t>- </a:t>
            </a:r>
            <a:r>
              <a:rPr lang="en-US" sz="2000" dirty="0" smtClean="0"/>
              <a:t>A </a:t>
            </a:r>
            <a:r>
              <a:rPr lang="en-US" sz="2000" dirty="0"/>
              <a:t>drawing of onion epidermis cells seen through a light microscope after staining with iodine.</a:t>
            </a:r>
            <a:endParaRPr lang="en-GB" sz="2000"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l="1158" t="-1145" r="10767" b="3650"/>
          <a:stretch/>
        </p:blipFill>
        <p:spPr>
          <a:xfrm>
            <a:off x="179512" y="1556792"/>
            <a:ext cx="8712968" cy="4536504"/>
          </a:xfrm>
          <a:prstGeom prst="rect">
            <a:avLst/>
          </a:prstGeom>
        </p:spPr>
      </p:pic>
      <p:sp>
        <p:nvSpPr>
          <p:cNvPr id="7" name="Rectangle 6"/>
          <p:cNvSpPr/>
          <p:nvPr/>
        </p:nvSpPr>
        <p:spPr>
          <a:xfrm>
            <a:off x="197492" y="1155522"/>
            <a:ext cx="8694988" cy="523220"/>
          </a:xfrm>
          <a:prstGeom prst="rect">
            <a:avLst/>
          </a:prstGeom>
        </p:spPr>
        <p:txBody>
          <a:bodyPr wrap="square">
            <a:spAutoFit/>
          </a:bodyPr>
          <a:lstStyle/>
          <a:p>
            <a:pPr defTabSz="1052513">
              <a:tabLst>
                <a:tab pos="2070100" algn="l"/>
                <a:tab pos="4486275" algn="l"/>
                <a:tab pos="6538913" algn="l"/>
              </a:tabLst>
            </a:pPr>
            <a:r>
              <a:rPr lang="en-US" sz="2800" dirty="0"/>
              <a:t>cell wall </a:t>
            </a:r>
            <a:r>
              <a:rPr lang="en-US" sz="2800" dirty="0" smtClean="0"/>
              <a:t>	cytoplasm 	vacuole 	nucleus</a:t>
            </a:r>
            <a:endParaRPr lang="en-GB" sz="2800" dirty="0"/>
          </a:p>
        </p:txBody>
      </p:sp>
      <p:sp>
        <p:nvSpPr>
          <p:cNvPr id="9" name="TextBox 8">
            <a:hlinkClick r:id="rId4" action="ppaction://hlinksldjump"/>
          </p:cNvPr>
          <p:cNvSpPr txBox="1"/>
          <p:nvPr/>
        </p:nvSpPr>
        <p:spPr>
          <a:xfrm>
            <a:off x="8316416" y="1445875"/>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371554562"/>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124744"/>
            <a:ext cx="8748000" cy="5521333"/>
          </a:xfrm>
          <a:prstGeom prst="rect">
            <a:avLst/>
          </a:prstGeom>
          <a:solidFill>
            <a:srgbClr val="F5FC9A"/>
          </a:solidFill>
          <a:ln w="57150">
            <a:solidFill>
              <a:srgbClr val="002060"/>
            </a:solidFill>
          </a:ln>
        </p:spPr>
        <p:txBody>
          <a:bodyPr wrap="square">
            <a:spAutoFit/>
          </a:bodyPr>
          <a:lstStyle/>
          <a:p>
            <a:pPr marL="620713" indent="-620713">
              <a:buClr>
                <a:srgbClr val="0070C0"/>
              </a:buClr>
            </a:pPr>
            <a:r>
              <a:rPr lang="en-US" sz="4000" b="1" dirty="0" smtClean="0">
                <a:solidFill>
                  <a:srgbClr val="C00000"/>
                </a:solidFill>
              </a:rPr>
              <a:t>Questions</a:t>
            </a:r>
            <a:endParaRPr lang="en-US" sz="4000" b="1" dirty="0">
              <a:solidFill>
                <a:srgbClr val="C00000"/>
              </a:solidFill>
            </a:endParaRPr>
          </a:p>
          <a:p>
            <a:pPr marL="1258888" indent="-1258888">
              <a:buClr>
                <a:srgbClr val="0070C0"/>
              </a:buClr>
            </a:pPr>
            <a:r>
              <a:rPr lang="en-US" sz="4000" b="1" dirty="0" smtClean="0"/>
              <a:t>2.16</a:t>
            </a:r>
            <a:r>
              <a:rPr lang="en-US" sz="4000" dirty="0" smtClean="0"/>
              <a:t> 	Which types of cells contain mitochondria?</a:t>
            </a:r>
          </a:p>
          <a:p>
            <a:pPr marL="1258888" indent="-1258888">
              <a:buClr>
                <a:srgbClr val="0070C0"/>
              </a:buClr>
            </a:pPr>
            <a:r>
              <a:rPr lang="en-US" sz="4000" b="1" dirty="0" smtClean="0"/>
              <a:t>2.17</a:t>
            </a:r>
            <a:r>
              <a:rPr lang="en-US" sz="4000" dirty="0" smtClean="0"/>
              <a:t> 	Outline </a:t>
            </a:r>
            <a:r>
              <a:rPr lang="en-US" sz="4000" dirty="0"/>
              <a:t>the function of mitochondria.</a:t>
            </a:r>
          </a:p>
          <a:p>
            <a:pPr marL="1258888" indent="-1258888">
              <a:buClr>
                <a:srgbClr val="0070C0"/>
              </a:buClr>
            </a:pPr>
            <a:r>
              <a:rPr lang="en-US" sz="4000" b="1" dirty="0"/>
              <a:t>2.18</a:t>
            </a:r>
            <a:r>
              <a:rPr lang="en-US" sz="4000" dirty="0"/>
              <a:t> </a:t>
            </a:r>
            <a:r>
              <a:rPr lang="en-US" sz="4000" dirty="0" smtClean="0"/>
              <a:t>	Which </a:t>
            </a:r>
            <a:r>
              <a:rPr lang="en-US" sz="4000" dirty="0"/>
              <a:t>types of cells contain ribosomes?</a:t>
            </a:r>
          </a:p>
          <a:p>
            <a:pPr marL="1258888" indent="-1258888">
              <a:buClr>
                <a:srgbClr val="0070C0"/>
              </a:buClr>
            </a:pPr>
            <a:r>
              <a:rPr lang="en-US" sz="4000" b="1" dirty="0"/>
              <a:t>2.19</a:t>
            </a:r>
            <a:r>
              <a:rPr lang="en-US" sz="4000" dirty="0"/>
              <a:t> </a:t>
            </a:r>
            <a:r>
              <a:rPr lang="en-US" sz="4000" dirty="0" smtClean="0"/>
              <a:t>	Outline </a:t>
            </a:r>
            <a:r>
              <a:rPr lang="en-US" sz="4000" dirty="0"/>
              <a:t>the function of ribosomes.</a:t>
            </a:r>
            <a:endParaRPr lang="en-GB" sz="4000" dirty="0"/>
          </a:p>
        </p:txBody>
      </p:sp>
      <p:sp>
        <p:nvSpPr>
          <p:cNvPr id="12" name="Title 1"/>
          <p:cNvSpPr>
            <a:spLocks noGrp="1"/>
          </p:cNvSpPr>
          <p:nvPr>
            <p:ph type="title"/>
          </p:nvPr>
        </p:nvSpPr>
        <p:spPr>
          <a:xfrm>
            <a:off x="35496" y="44624"/>
            <a:ext cx="7560840" cy="625434"/>
          </a:xfrm>
        </p:spPr>
        <p:txBody>
          <a:bodyPr>
            <a:noAutofit/>
          </a:bodyPr>
          <a:lstStyle/>
          <a:p>
            <a:r>
              <a:rPr lang="en-GB" dirty="0" smtClean="0"/>
              <a:t>2.1 – Cell Structure - Questions</a:t>
            </a:r>
            <a:endParaRPr lang="en-GB" b="1" dirty="0" smtClean="0"/>
          </a:p>
        </p:txBody>
      </p:sp>
      <p:sp>
        <p:nvSpPr>
          <p:cNvPr id="5" name="Round Same Side Corner Rectangle 4">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23</a:t>
            </a:r>
            <a:endParaRPr lang="en-GB" sz="1400" b="1" dirty="0">
              <a:latin typeface="Arial" panose="020B0604020202020204" pitchFamily="34" charset="0"/>
              <a:cs typeface="Arial" panose="020B0604020202020204" pitchFamily="34" charset="0"/>
            </a:endParaRPr>
          </a:p>
        </p:txBody>
      </p:sp>
      <p:sp>
        <p:nvSpPr>
          <p:cNvPr id="6" name="TextBox 5">
            <a:hlinkClick r:id="rId3" action="ppaction://hlinkfile"/>
          </p:cNvPr>
          <p:cNvSpPr txBox="1"/>
          <p:nvPr/>
        </p:nvSpPr>
        <p:spPr>
          <a:xfrm>
            <a:off x="8284621" y="1196752"/>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161185575"/>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2.2 – </a:t>
            </a:r>
            <a:r>
              <a:rPr lang="en-GB" sz="4000" dirty="0" smtClean="0"/>
              <a:t>Cells and Organisms</a:t>
            </a:r>
            <a:endParaRPr lang="en-US" sz="4000" dirty="0"/>
          </a:p>
        </p:txBody>
      </p:sp>
      <p:sp>
        <p:nvSpPr>
          <p:cNvPr id="34" name="Rectangle 33"/>
          <p:cNvSpPr/>
          <p:nvPr/>
        </p:nvSpPr>
        <p:spPr>
          <a:xfrm>
            <a:off x="179513" y="1124744"/>
            <a:ext cx="8712967" cy="2246769"/>
          </a:xfrm>
          <a:prstGeom prst="rect">
            <a:avLst/>
          </a:prstGeom>
        </p:spPr>
        <p:txBody>
          <a:bodyPr wrap="square">
            <a:spAutoFit/>
          </a:bodyPr>
          <a:lstStyle/>
          <a:p>
            <a:pPr>
              <a:buClr>
                <a:srgbClr val="0070C0"/>
              </a:buClr>
              <a:buSzPct val="80000"/>
            </a:pPr>
            <a:r>
              <a:rPr lang="en-US" sz="1970" b="1" dirty="0" smtClean="0">
                <a:solidFill>
                  <a:srgbClr val="C00000"/>
                </a:solidFill>
              </a:rPr>
              <a:t>Tissues</a:t>
            </a:r>
            <a:endParaRPr lang="en-US" sz="1970" b="1" dirty="0">
              <a:solidFill>
                <a:srgbClr val="C00000"/>
              </a:solidFill>
            </a:endParaRPr>
          </a:p>
          <a:p>
            <a:pPr marL="361950" indent="-361950">
              <a:buClr>
                <a:srgbClr val="0070C0"/>
              </a:buClr>
              <a:buSzPct val="80000"/>
              <a:buFont typeface="Wingdings 3" panose="05040102010807070707" pitchFamily="18" charset="2"/>
              <a:buChar char=""/>
            </a:pPr>
            <a:r>
              <a:rPr lang="en-US" sz="1970" dirty="0"/>
              <a:t>Often, cells which specialise in the same activity are found together. A group of cells like this is called a tissue. An example of a tissue is a layer of cells lining your stomach. These cells make enzymes to help to digest your food (Figure </a:t>
            </a:r>
            <a:r>
              <a:rPr lang="en-US" sz="1970" b="1" dirty="0"/>
              <a:t>2.13</a:t>
            </a:r>
            <a:r>
              <a:rPr lang="en-US" sz="1970" dirty="0"/>
              <a:t>).</a:t>
            </a:r>
          </a:p>
          <a:p>
            <a:pPr marL="361950" indent="-361950">
              <a:buClr>
                <a:srgbClr val="0070C0"/>
              </a:buClr>
              <a:buSzPct val="80000"/>
              <a:buFont typeface="Wingdings 3" panose="05040102010807070707" pitchFamily="18" charset="2"/>
              <a:buChar char=""/>
            </a:pPr>
            <a:r>
              <a:rPr lang="en-US" sz="1970" dirty="0"/>
              <a:t>The stomach also contains other tissues. For example, there is a layer of muscle in the stomach wall, made of cells which can move. This </a:t>
            </a:r>
            <a:r>
              <a:rPr lang="en-US" sz="1970" dirty="0" smtClean="0"/>
              <a:t>muscle</a:t>
            </a:r>
            <a:endParaRPr lang="en-US" sz="1970" dirty="0"/>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25</a:t>
            </a:r>
            <a:endParaRPr lang="en-GB" sz="1400" b="1"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1764" t="1636" r="1764" b="3018"/>
          <a:stretch/>
        </p:blipFill>
        <p:spPr>
          <a:xfrm>
            <a:off x="4459225" y="3429000"/>
            <a:ext cx="4457868" cy="2563274"/>
          </a:xfrm>
          <a:prstGeom prst="rect">
            <a:avLst/>
          </a:prstGeom>
        </p:spPr>
      </p:pic>
      <p:sp>
        <p:nvSpPr>
          <p:cNvPr id="8" name="Rectangle 7"/>
          <p:cNvSpPr/>
          <p:nvPr/>
        </p:nvSpPr>
        <p:spPr>
          <a:xfrm>
            <a:off x="4459225" y="6021288"/>
            <a:ext cx="4433255" cy="646331"/>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b="1" dirty="0"/>
              <a:t>Figure 2.13 </a:t>
            </a:r>
            <a:r>
              <a:rPr lang="en-US" dirty="0"/>
              <a:t>Cells lining the stomach - an example of a tissue.</a:t>
            </a:r>
            <a:endParaRPr lang="en-GB" dirty="0"/>
          </a:p>
        </p:txBody>
      </p:sp>
      <p:sp>
        <p:nvSpPr>
          <p:cNvPr id="10" name="Rectangle 9"/>
          <p:cNvSpPr/>
          <p:nvPr/>
        </p:nvSpPr>
        <p:spPr>
          <a:xfrm>
            <a:off x="148272" y="3284984"/>
            <a:ext cx="4310954" cy="3477875"/>
          </a:xfrm>
          <a:prstGeom prst="rect">
            <a:avLst/>
          </a:prstGeom>
        </p:spPr>
        <p:txBody>
          <a:bodyPr wrap="square">
            <a:spAutoFit/>
          </a:bodyPr>
          <a:lstStyle/>
          <a:p>
            <a:pPr marL="361950">
              <a:buClr>
                <a:srgbClr val="0070C0"/>
              </a:buClr>
              <a:buSzPct val="80000"/>
            </a:pPr>
            <a:r>
              <a:rPr lang="en-US" sz="1970" dirty="0"/>
              <a:t>tissue makes the wall of the stomach move in and out, churning the food and mixing it up with the enzymes.</a:t>
            </a:r>
          </a:p>
          <a:p>
            <a:pPr marL="361950" indent="-361950">
              <a:buClr>
                <a:srgbClr val="0070C0"/>
              </a:buClr>
              <a:buSzPct val="80000"/>
              <a:buFont typeface="Wingdings 3" panose="05040102010807070707" pitchFamily="18" charset="2"/>
              <a:buChar char=""/>
            </a:pPr>
            <a:r>
              <a:rPr lang="en-US" sz="1970" dirty="0"/>
              <a:t>Plants also have tissues. You may already have looked at some epidermis tissue from an onion bulb. Inside a leaf, a layer of cells makes up the palisade tissue, in which the cells are specialised to carry out photosynthesis.</a:t>
            </a:r>
          </a:p>
        </p:txBody>
      </p:sp>
      <p:sp>
        <p:nvSpPr>
          <p:cNvPr id="15" name="TextBox 14">
            <a:hlinkClick r:id="rId4" action="ppaction://hlinksldjump"/>
          </p:cNvPr>
          <p:cNvSpPr txBox="1"/>
          <p:nvPr/>
        </p:nvSpPr>
        <p:spPr>
          <a:xfrm>
            <a:off x="8316416" y="1085835"/>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3971636806"/>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2.2 – </a:t>
            </a:r>
            <a:r>
              <a:rPr lang="en-GB" sz="4000" dirty="0" smtClean="0"/>
              <a:t>Cells and Organisms</a:t>
            </a:r>
            <a:endParaRPr lang="en-US" sz="4000" dirty="0"/>
          </a:p>
        </p:txBody>
      </p:sp>
      <p:sp>
        <p:nvSpPr>
          <p:cNvPr id="34" name="Rectangle 33"/>
          <p:cNvSpPr/>
          <p:nvPr/>
        </p:nvSpPr>
        <p:spPr>
          <a:xfrm>
            <a:off x="179513" y="1124744"/>
            <a:ext cx="3744415" cy="3539430"/>
          </a:xfrm>
          <a:prstGeom prst="rect">
            <a:avLst/>
          </a:prstGeom>
        </p:spPr>
        <p:txBody>
          <a:bodyPr wrap="square">
            <a:spAutoFit/>
          </a:bodyPr>
          <a:lstStyle/>
          <a:p>
            <a:pPr>
              <a:buClr>
                <a:srgbClr val="0070C0"/>
              </a:buClr>
              <a:buSzPct val="80000"/>
            </a:pPr>
            <a:r>
              <a:rPr lang="en-US" sz="2800" b="1" dirty="0" smtClean="0">
                <a:solidFill>
                  <a:srgbClr val="C00000"/>
                </a:solidFill>
              </a:rPr>
              <a:t>Organs</a:t>
            </a:r>
            <a:endParaRPr lang="en-US" sz="2800" b="1" dirty="0">
              <a:solidFill>
                <a:srgbClr val="C00000"/>
              </a:solidFill>
            </a:endParaRPr>
          </a:p>
          <a:p>
            <a:pPr marL="361950" indent="-361950">
              <a:buClr>
                <a:srgbClr val="0070C0"/>
              </a:buClr>
              <a:buSzPct val="80000"/>
              <a:buFont typeface="Wingdings 3" panose="05040102010807070707" pitchFamily="18" charset="2"/>
              <a:buChar char=""/>
            </a:pPr>
            <a:r>
              <a:rPr lang="en-US" sz="2800" dirty="0"/>
              <a:t>All tissues in the stomach work together, although each has its own job to do. A group of tissues like this makes up an organ. </a:t>
            </a:r>
            <a:endParaRPr lang="en-US" sz="2800" dirty="0" smtClean="0"/>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25</a:t>
            </a:r>
            <a:endParaRPr lang="en-GB" sz="1400" b="1" dirty="0">
              <a:latin typeface="Arial" panose="020B0604020202020204" pitchFamily="34" charset="0"/>
              <a:cs typeface="Arial" panose="020B0604020202020204" pitchFamily="34" charset="0"/>
            </a:endParaRPr>
          </a:p>
        </p:txBody>
      </p:sp>
      <p:pic>
        <p:nvPicPr>
          <p:cNvPr id="20482" name="Picture 2" descr="Image result for human organs"/>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067944" y="1124744"/>
            <a:ext cx="4824536" cy="369693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4853478"/>
            <a:ext cx="8712967" cy="1815882"/>
          </a:xfrm>
          <a:prstGeom prst="rect">
            <a:avLst/>
          </a:prstGeom>
        </p:spPr>
        <p:txBody>
          <a:bodyPr wrap="square">
            <a:spAutoFit/>
          </a:bodyPr>
          <a:lstStyle/>
          <a:p>
            <a:pPr marL="361950" indent="-361950">
              <a:buClr>
                <a:srgbClr val="0070C0"/>
              </a:buClr>
              <a:buSzPct val="80000"/>
              <a:buFont typeface="Wingdings 3" panose="05040102010807070707" pitchFamily="18" charset="2"/>
              <a:buChar char=""/>
            </a:pPr>
            <a:r>
              <a:rPr lang="en-US" sz="2800" dirty="0"/>
              <a:t>The stomach is an organ. Other organs include the heart, the kidneys and the lungs.</a:t>
            </a:r>
          </a:p>
          <a:p>
            <a:pPr marL="361950" indent="-361950">
              <a:buClr>
                <a:srgbClr val="0070C0"/>
              </a:buClr>
              <a:buSzPct val="80000"/>
              <a:buFont typeface="Wingdings 3" panose="05040102010807070707" pitchFamily="18" charset="2"/>
              <a:buChar char=""/>
            </a:pPr>
            <a:r>
              <a:rPr lang="en-US" sz="2800" dirty="0"/>
              <a:t>In a plant, an onion bulb is an organ. A leaf is another example of a plant organ.</a:t>
            </a:r>
          </a:p>
        </p:txBody>
      </p:sp>
      <p:sp>
        <p:nvSpPr>
          <p:cNvPr id="11" name="TextBox 10">
            <a:hlinkClick r:id="rId4" action="ppaction://hlinksldjump"/>
          </p:cNvPr>
          <p:cNvSpPr txBox="1"/>
          <p:nvPr/>
        </p:nvSpPr>
        <p:spPr>
          <a:xfrm>
            <a:off x="8316416" y="1085835"/>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329110118"/>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2.2 – </a:t>
            </a:r>
            <a:r>
              <a:rPr lang="en-GB" sz="4000" dirty="0" smtClean="0"/>
              <a:t>Cells and Organisms</a:t>
            </a:r>
            <a:endParaRPr lang="en-US" sz="4000" dirty="0"/>
          </a:p>
        </p:txBody>
      </p:sp>
      <p:sp>
        <p:nvSpPr>
          <p:cNvPr id="34" name="Rectangle 33"/>
          <p:cNvSpPr/>
          <p:nvPr/>
        </p:nvSpPr>
        <p:spPr>
          <a:xfrm>
            <a:off x="179513" y="1124744"/>
            <a:ext cx="4320479" cy="3647152"/>
          </a:xfrm>
          <a:prstGeom prst="rect">
            <a:avLst/>
          </a:prstGeom>
        </p:spPr>
        <p:txBody>
          <a:bodyPr wrap="square">
            <a:spAutoFit/>
          </a:bodyPr>
          <a:lstStyle/>
          <a:p>
            <a:pPr>
              <a:buClr>
                <a:srgbClr val="0070C0"/>
              </a:buClr>
              <a:buSzPct val="80000"/>
            </a:pPr>
            <a:r>
              <a:rPr lang="en-US" sz="2100" b="1" dirty="0" smtClean="0">
                <a:solidFill>
                  <a:srgbClr val="C00000"/>
                </a:solidFill>
              </a:rPr>
              <a:t>Organ </a:t>
            </a:r>
            <a:r>
              <a:rPr lang="en-US" sz="2100" b="1" dirty="0">
                <a:solidFill>
                  <a:srgbClr val="C00000"/>
                </a:solidFill>
              </a:rPr>
              <a:t>systems</a:t>
            </a:r>
          </a:p>
          <a:p>
            <a:pPr marL="361950" indent="-361950">
              <a:buClr>
                <a:srgbClr val="0070C0"/>
              </a:buClr>
              <a:buSzPct val="80000"/>
              <a:buFont typeface="Wingdings 3" panose="05040102010807070707" pitchFamily="18" charset="2"/>
              <a:buChar char=""/>
            </a:pPr>
            <a:r>
              <a:rPr lang="en-US" sz="2100" dirty="0"/>
              <a:t>The stomach is only one of the organs which help in the digestion of food. The mouth, the intestines and the stomach are all part of the digestive system. </a:t>
            </a:r>
            <a:endParaRPr lang="en-US" sz="2100" dirty="0" smtClean="0"/>
          </a:p>
          <a:p>
            <a:pPr marL="361950" indent="-361950">
              <a:buClr>
                <a:srgbClr val="0070C0"/>
              </a:buClr>
              <a:buSzPct val="80000"/>
              <a:buFont typeface="Wingdings 3" panose="05040102010807070707" pitchFamily="18" charset="2"/>
              <a:buChar char=""/>
            </a:pPr>
            <a:r>
              <a:rPr lang="en-US" sz="2100" dirty="0" smtClean="0"/>
              <a:t>The </a:t>
            </a:r>
            <a:r>
              <a:rPr lang="en-US" sz="2100" dirty="0"/>
              <a:t>heart is part of the circulatory system, while each kidney is part of the excretory system</a:t>
            </a:r>
            <a:r>
              <a:rPr lang="en-US" sz="2100" dirty="0" smtClean="0"/>
              <a:t>.</a:t>
            </a:r>
            <a:endParaRPr lang="en-US" sz="2100" dirty="0"/>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25</a:t>
            </a:r>
            <a:endParaRPr lang="en-GB" sz="1400" b="1" dirty="0">
              <a:latin typeface="Arial" panose="020B0604020202020204" pitchFamily="34" charset="0"/>
              <a:cs typeface="Arial" panose="020B0604020202020204" pitchFamily="34" charset="0"/>
            </a:endParaRPr>
          </a:p>
        </p:txBody>
      </p:sp>
      <p:pic>
        <p:nvPicPr>
          <p:cNvPr id="20482" name="Picture 2" descr="Image result for human organs"/>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518248" y="1168794"/>
            <a:ext cx="4392488" cy="355635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44016" y="4725144"/>
            <a:ext cx="8748464" cy="2031325"/>
          </a:xfrm>
          <a:prstGeom prst="rect">
            <a:avLst/>
          </a:prstGeom>
        </p:spPr>
        <p:txBody>
          <a:bodyPr wrap="square">
            <a:spAutoFit/>
          </a:bodyPr>
          <a:lstStyle/>
          <a:p>
            <a:pPr marL="361950" indent="-361950">
              <a:buClr>
                <a:srgbClr val="0070C0"/>
              </a:buClr>
              <a:buSzPct val="80000"/>
              <a:buFont typeface="Wingdings 3" panose="05040102010807070707" pitchFamily="18" charset="2"/>
              <a:buChar char=""/>
            </a:pPr>
            <a:r>
              <a:rPr lang="en-US" sz="2100" dirty="0"/>
              <a:t>The way in which organisms are built up can be </a:t>
            </a:r>
            <a:r>
              <a:rPr lang="en-US" sz="2100" dirty="0" err="1"/>
              <a:t>summarised</a:t>
            </a:r>
            <a:r>
              <a:rPr lang="en-US" sz="2100" dirty="0"/>
              <a:t> like this; cells make up tissues, which make up organs, which make up organ systems, which make up organisms. </a:t>
            </a:r>
          </a:p>
          <a:p>
            <a:pPr marL="361950" indent="-361950">
              <a:buClr>
                <a:srgbClr val="0070C0"/>
              </a:buClr>
              <a:buSzPct val="80000"/>
              <a:buFont typeface="Wingdings 3" panose="05040102010807070707" pitchFamily="18" charset="2"/>
              <a:buChar char=""/>
            </a:pPr>
            <a:r>
              <a:rPr lang="en-US" sz="2100" dirty="0"/>
              <a:t>For example, the ciliated cells in Figure 2.14 make up a tissue that is part of an organ (the bronchus), which is part of the respiratory system which is part of the organism or person.</a:t>
            </a:r>
          </a:p>
        </p:txBody>
      </p:sp>
      <p:sp>
        <p:nvSpPr>
          <p:cNvPr id="8" name="TextBox 7">
            <a:hlinkClick r:id="rId4" action="ppaction://hlinksldjump"/>
          </p:cNvPr>
          <p:cNvSpPr txBox="1"/>
          <p:nvPr/>
        </p:nvSpPr>
        <p:spPr>
          <a:xfrm>
            <a:off x="8316416" y="1085835"/>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4261851087"/>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2.2 – </a:t>
            </a:r>
            <a:r>
              <a:rPr lang="en-GB" sz="4000" dirty="0" smtClean="0"/>
              <a:t>Cells and Organisms</a:t>
            </a:r>
            <a:endParaRPr lang="en-US" sz="4000" dirty="0"/>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25</a:t>
            </a:r>
            <a:endParaRPr lang="en-GB" sz="14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662319305"/>
              </p:ext>
            </p:extLst>
          </p:nvPr>
        </p:nvGraphicFramePr>
        <p:xfrm>
          <a:off x="179512" y="1124744"/>
          <a:ext cx="8712968" cy="5135880"/>
        </p:xfrm>
        <a:graphic>
          <a:graphicData uri="http://schemas.openxmlformats.org/drawingml/2006/table">
            <a:tbl>
              <a:tblPr firstRow="1" bandRow="1">
                <a:tableStyleId>{9DCAF9ED-07DC-4A11-8D7F-57B35C25682E}</a:tableStyleId>
              </a:tblPr>
              <a:tblGrid>
                <a:gridCol w="1440160"/>
                <a:gridCol w="2376264"/>
                <a:gridCol w="3096344"/>
                <a:gridCol w="1800200"/>
              </a:tblGrid>
              <a:tr h="370840">
                <a:tc>
                  <a:txBody>
                    <a:bodyPr/>
                    <a:lstStyle/>
                    <a:p>
                      <a:r>
                        <a:rPr lang="en-IE" sz="1700" dirty="0" smtClean="0">
                          <a:latin typeface="Arial" panose="020B0604020202020204" pitchFamily="34" charset="0"/>
                          <a:cs typeface="Arial" panose="020B0604020202020204" pitchFamily="34" charset="0"/>
                        </a:rPr>
                        <a:t>Type  if Cell </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Where it is found</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700" dirty="0" smtClean="0">
                          <a:latin typeface="Arial" panose="020B0604020202020204" pitchFamily="34" charset="0"/>
                          <a:cs typeface="Arial" panose="020B0604020202020204" pitchFamily="34" charset="0"/>
                        </a:rPr>
                        <a:t>Function</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Where you can</a:t>
                      </a:r>
                    </a:p>
                    <a:p>
                      <a:r>
                        <a:rPr lang="en-US" sz="1700" dirty="0" smtClean="0">
                          <a:latin typeface="Arial" panose="020B0604020202020204" pitchFamily="34" charset="0"/>
                          <a:cs typeface="Arial" panose="020B0604020202020204" pitchFamily="34" charset="0"/>
                        </a:rPr>
                        <a:t>find out more</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700" dirty="0" smtClean="0">
                          <a:latin typeface="Arial" panose="020B0604020202020204" pitchFamily="34" charset="0"/>
                          <a:cs typeface="Arial" panose="020B0604020202020204" pitchFamily="34" charset="0"/>
                        </a:rPr>
                        <a:t>ciliated cell</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lining the trachea and bronchi</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move mucus upward</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page 145</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700" dirty="0" smtClean="0">
                          <a:latin typeface="Arial" panose="020B0604020202020204" pitchFamily="34" charset="0"/>
                          <a:cs typeface="Arial" panose="020B0604020202020204" pitchFamily="34" charset="0"/>
                        </a:rPr>
                        <a:t>root hair cells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near the ends of plant roots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absorb water and mineral salts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700" kern="1200" dirty="0" smtClean="0">
                          <a:solidFill>
                            <a:schemeClr val="dk1"/>
                          </a:solidFill>
                          <a:latin typeface="Arial" panose="020B0604020202020204" pitchFamily="34" charset="0"/>
                          <a:ea typeface="+mn-ea"/>
                          <a:cs typeface="Arial" panose="020B0604020202020204" pitchFamily="34" charset="0"/>
                        </a:rPr>
                        <a:t>page 96-97</a:t>
                      </a:r>
                      <a:endParaRPr kumimoji="0" lang="en-GB" sz="1700" kern="120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700" dirty="0" smtClean="0">
                          <a:latin typeface="Arial" panose="020B0604020202020204" pitchFamily="34" charset="0"/>
                          <a:cs typeface="Arial" panose="020B0604020202020204" pitchFamily="34" charset="0"/>
                        </a:rPr>
                        <a:t>xylem vessels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in stems, roots and leaves of plants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transport water and mineral salts</a:t>
                      </a:r>
                      <a:r>
                        <a:rPr lang="en-US" sz="1700" baseline="0" dirty="0" smtClean="0">
                          <a:latin typeface="Arial" panose="020B0604020202020204" pitchFamily="34" charset="0"/>
                          <a:cs typeface="Arial" panose="020B0604020202020204" pitchFamily="34" charset="0"/>
                        </a:rPr>
                        <a:t> help in support</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700" kern="1200" dirty="0" smtClean="0">
                          <a:solidFill>
                            <a:schemeClr val="dk1"/>
                          </a:solidFill>
                          <a:latin typeface="Arial" panose="020B0604020202020204" pitchFamily="34" charset="0"/>
                          <a:ea typeface="+mn-ea"/>
                          <a:cs typeface="Arial" panose="020B0604020202020204" pitchFamily="34" charset="0"/>
                        </a:rPr>
                        <a:t>page 94</a:t>
                      </a:r>
                      <a:endParaRPr kumimoji="0" lang="en-GB" sz="1700" kern="120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700" dirty="0" smtClean="0">
                          <a:latin typeface="Arial" panose="020B0604020202020204" pitchFamily="34" charset="0"/>
                          <a:cs typeface="Arial" panose="020B0604020202020204" pitchFamily="34" charset="0"/>
                        </a:rPr>
                        <a:t>palisade mesophyll cells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beneath the epidermis of a leaf</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photosynthesis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700" kern="1200" dirty="0" smtClean="0">
                          <a:solidFill>
                            <a:schemeClr val="dk1"/>
                          </a:solidFill>
                          <a:latin typeface="Arial" panose="020B0604020202020204" pitchFamily="34" charset="0"/>
                          <a:ea typeface="+mn-ea"/>
                          <a:cs typeface="Arial" panose="020B0604020202020204" pitchFamily="34" charset="0"/>
                        </a:rPr>
                        <a:t>page 60</a:t>
                      </a:r>
                      <a:endParaRPr kumimoji="0" lang="en-GB" sz="1700" kern="120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700" dirty="0" smtClean="0">
                          <a:latin typeface="Arial" panose="020B0604020202020204" pitchFamily="34" charset="0"/>
                          <a:cs typeface="Arial" panose="020B0604020202020204" pitchFamily="34" charset="0"/>
                        </a:rPr>
                        <a:t>nerve cells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throughout the bodies of animals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transmit information in the form of electrical impulses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700" kern="1200" dirty="0" smtClean="0">
                          <a:solidFill>
                            <a:schemeClr val="dk1"/>
                          </a:solidFill>
                          <a:latin typeface="Arial" panose="020B0604020202020204" pitchFamily="34" charset="0"/>
                          <a:ea typeface="+mn-ea"/>
                          <a:cs typeface="Arial" panose="020B0604020202020204" pitchFamily="34" charset="0"/>
                        </a:rPr>
                        <a:t>page 162</a:t>
                      </a:r>
                      <a:endParaRPr kumimoji="0" lang="en-GB" sz="1700" kern="120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700" dirty="0" smtClean="0">
                          <a:latin typeface="Arial" panose="020B0604020202020204" pitchFamily="34" charset="0"/>
                          <a:cs typeface="Arial" panose="020B0604020202020204" pitchFamily="34" charset="0"/>
                        </a:rPr>
                        <a:t>red blood cells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in the blood of mammals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transport oxygen</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700" kern="1200" dirty="0" smtClean="0">
                          <a:solidFill>
                            <a:schemeClr val="dk1"/>
                          </a:solidFill>
                          <a:latin typeface="Arial" panose="020B0604020202020204" pitchFamily="34" charset="0"/>
                          <a:ea typeface="+mn-ea"/>
                          <a:cs typeface="Arial" panose="020B0604020202020204" pitchFamily="34" charset="0"/>
                        </a:rPr>
                        <a:t>page 117</a:t>
                      </a:r>
                      <a:endParaRPr kumimoji="0" lang="en-GB" sz="1700" kern="120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700" dirty="0" smtClean="0">
                          <a:latin typeface="Arial" panose="020B0604020202020204" pitchFamily="34" charset="0"/>
                          <a:cs typeface="Arial" panose="020B0604020202020204" pitchFamily="34" charset="0"/>
                        </a:rPr>
                        <a:t>sperm and egg cells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in testes and ovaries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fuse together to produce a zygote</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700" kern="1200" dirty="0" smtClean="0">
                          <a:solidFill>
                            <a:schemeClr val="dk1"/>
                          </a:solidFill>
                          <a:latin typeface="Arial" panose="020B0604020202020204" pitchFamily="34" charset="0"/>
                          <a:ea typeface="+mn-ea"/>
                          <a:cs typeface="Arial" panose="020B0604020202020204" pitchFamily="34" charset="0"/>
                        </a:rPr>
                        <a:t>page 214</a:t>
                      </a:r>
                      <a:endParaRPr kumimoji="0" lang="en-GB" sz="1700" kern="120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Rectangle 4"/>
          <p:cNvSpPr/>
          <p:nvPr/>
        </p:nvSpPr>
        <p:spPr>
          <a:xfrm>
            <a:off x="179512" y="6269250"/>
            <a:ext cx="6624736" cy="400110"/>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2000" b="1" dirty="0"/>
              <a:t>Table 2.2</a:t>
            </a:r>
            <a:r>
              <a:rPr lang="en-US" sz="2000" dirty="0"/>
              <a:t> </a:t>
            </a:r>
            <a:r>
              <a:rPr lang="en-US" sz="2000" dirty="0" smtClean="0"/>
              <a:t>- Some </a:t>
            </a:r>
            <a:r>
              <a:rPr lang="en-US" sz="2000" dirty="0"/>
              <a:t>examples of specialised cells.</a:t>
            </a:r>
            <a:endParaRPr lang="en-GB" sz="2000" dirty="0"/>
          </a:p>
        </p:txBody>
      </p:sp>
      <p:sp>
        <p:nvSpPr>
          <p:cNvPr id="9" name="TextBox 8">
            <a:hlinkClick r:id="rId3" action="ppaction://hlinksldjump"/>
          </p:cNvPr>
          <p:cNvSpPr txBox="1"/>
          <p:nvPr/>
        </p:nvSpPr>
        <p:spPr>
          <a:xfrm>
            <a:off x="8316416" y="5877272"/>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1086680213"/>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pPr>
              <a:buClr>
                <a:srgbClr val="0070C0"/>
              </a:buClr>
              <a:buSzPct val="80000"/>
            </a:pPr>
            <a:r>
              <a:rPr lang="en-US" sz="4000" dirty="0" smtClean="0"/>
              <a:t>2.2 – </a:t>
            </a:r>
            <a:r>
              <a:rPr lang="en-GB" sz="4000" dirty="0" smtClean="0"/>
              <a:t>Cells and Organisms</a:t>
            </a:r>
            <a:endParaRPr lang="en-US" sz="4000" dirty="0"/>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25</a:t>
            </a:r>
            <a:endParaRPr lang="en-GB" sz="14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l="1675" t="1301" r="15859" b="12599"/>
          <a:stretch/>
        </p:blipFill>
        <p:spPr>
          <a:xfrm>
            <a:off x="179512" y="1183827"/>
            <a:ext cx="4464496" cy="4405413"/>
          </a:xfrm>
          <a:prstGeom prst="rect">
            <a:avLst/>
          </a:prstGeom>
        </p:spPr>
      </p:pic>
      <p:sp>
        <p:nvSpPr>
          <p:cNvPr id="6" name="Rectangle 5"/>
          <p:cNvSpPr/>
          <p:nvPr/>
        </p:nvSpPr>
        <p:spPr>
          <a:xfrm>
            <a:off x="179512" y="5589240"/>
            <a:ext cx="4464496" cy="1200329"/>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b="1" dirty="0"/>
              <a:t>Figure 2.14 </a:t>
            </a:r>
            <a:r>
              <a:rPr lang="en-US" b="1" dirty="0" smtClean="0"/>
              <a:t>- </a:t>
            </a:r>
            <a:r>
              <a:rPr lang="en-US" dirty="0" smtClean="0"/>
              <a:t>These </a:t>
            </a:r>
            <a:r>
              <a:rPr lang="en-US" dirty="0"/>
              <a:t>cells make up a tissue lining the bronchus (a tube that carries air into the lungs).The tiny ‘hairs’ are called cilia.</a:t>
            </a:r>
            <a:endParaRPr lang="en-GB" dirty="0"/>
          </a:p>
        </p:txBody>
      </p:sp>
      <p:sp>
        <p:nvSpPr>
          <p:cNvPr id="8" name="Round Same Side Corner Rectangle 7"/>
          <p:cNvSpPr/>
          <p:nvPr/>
        </p:nvSpPr>
        <p:spPr>
          <a:xfrm>
            <a:off x="4788024" y="1124744"/>
            <a:ext cx="2448272" cy="44621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chemeClr val="tx1"/>
                </a:solidFill>
                <a:latin typeface="Arial" panose="020B0604020202020204" pitchFamily="34" charset="0"/>
                <a:cs typeface="Arial" panose="020B0604020202020204" pitchFamily="34" charset="0"/>
              </a:rPr>
              <a:t>Key Definition</a:t>
            </a:r>
            <a:endParaRPr lang="en-GB" sz="2400" b="1" dirty="0">
              <a:solidFill>
                <a:schemeClr val="tx1"/>
              </a:solidFill>
              <a:latin typeface="Arial" panose="020B0604020202020204" pitchFamily="34" charset="0"/>
              <a:cs typeface="Arial" panose="020B0604020202020204" pitchFamily="34" charset="0"/>
            </a:endParaRPr>
          </a:p>
        </p:txBody>
      </p:sp>
      <p:sp>
        <p:nvSpPr>
          <p:cNvPr id="9" name="Round Same Side Corner Rectangle 8"/>
          <p:cNvSpPr/>
          <p:nvPr/>
        </p:nvSpPr>
        <p:spPr>
          <a:xfrm flipV="1">
            <a:off x="4788023" y="1579427"/>
            <a:ext cx="4133641" cy="4801900"/>
          </a:xfrm>
          <a:prstGeom prst="round2SameRect">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p:cNvSpPr txBox="1"/>
          <p:nvPr/>
        </p:nvSpPr>
        <p:spPr>
          <a:xfrm>
            <a:off x="4860031" y="1642968"/>
            <a:ext cx="4032449" cy="4524315"/>
          </a:xfrm>
          <a:prstGeom prst="rect">
            <a:avLst/>
          </a:prstGeom>
          <a:noFill/>
        </p:spPr>
        <p:txBody>
          <a:bodyPr wrap="square" rtlCol="0">
            <a:spAutoFit/>
          </a:bodyPr>
          <a:lstStyle/>
          <a:p>
            <a:r>
              <a:rPr lang="en-US" sz="2400" b="1" dirty="0">
                <a:solidFill>
                  <a:srgbClr val="C00000"/>
                </a:solidFill>
              </a:rPr>
              <a:t>tissue</a:t>
            </a:r>
            <a:r>
              <a:rPr lang="en-US" sz="2400" dirty="0"/>
              <a:t> - a group of cells with similar structures, working together to perform a shared </a:t>
            </a:r>
            <a:r>
              <a:rPr lang="en-US" sz="2400" b="1" dirty="0">
                <a:solidFill>
                  <a:srgbClr val="C00000"/>
                </a:solidFill>
              </a:rPr>
              <a:t>function organ </a:t>
            </a:r>
            <a:r>
              <a:rPr lang="en-US" sz="2400" dirty="0"/>
              <a:t>- a structure made up of a group of tissues, working together to perform specific functions</a:t>
            </a:r>
          </a:p>
          <a:p>
            <a:r>
              <a:rPr lang="en-US" sz="2400" b="1" dirty="0">
                <a:solidFill>
                  <a:srgbClr val="C00000"/>
                </a:solidFill>
              </a:rPr>
              <a:t>organ system </a:t>
            </a:r>
            <a:r>
              <a:rPr lang="en-US" sz="2400" dirty="0"/>
              <a:t>- a group of organs with related functions, working together to perform body functions</a:t>
            </a:r>
            <a:endParaRPr lang="en-GB" sz="2400" dirty="0"/>
          </a:p>
        </p:txBody>
      </p:sp>
      <p:sp>
        <p:nvSpPr>
          <p:cNvPr id="11" name="TextBox 10">
            <a:hlinkClick r:id="rId4" action="ppaction://hlinksldjump"/>
          </p:cNvPr>
          <p:cNvSpPr txBox="1"/>
          <p:nvPr/>
        </p:nvSpPr>
        <p:spPr>
          <a:xfrm>
            <a:off x="8316416" y="5838363"/>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2106473113"/>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pPr>
              <a:buClr>
                <a:srgbClr val="0070C0"/>
              </a:buClr>
              <a:buSzPct val="80000"/>
            </a:pPr>
            <a:r>
              <a:rPr lang="en-US" sz="4000" dirty="0" smtClean="0"/>
              <a:t>2.2 – </a:t>
            </a:r>
            <a:r>
              <a:rPr lang="en-GB" sz="4000" dirty="0" smtClean="0"/>
              <a:t>Cells and Organisms</a:t>
            </a:r>
            <a:endParaRPr lang="en-US" sz="4000" dirty="0"/>
          </a:p>
        </p:txBody>
      </p:sp>
      <p:sp>
        <p:nvSpPr>
          <p:cNvPr id="4" name="Round Same Side Corner Rectangle 3">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26</a:t>
            </a:r>
            <a:endParaRPr lang="en-GB" sz="1400" b="1" dirty="0">
              <a:latin typeface="Arial" panose="020B0604020202020204" pitchFamily="34" charset="0"/>
              <a:cs typeface="Arial" panose="020B0604020202020204" pitchFamily="34" charset="0"/>
            </a:endParaRPr>
          </a:p>
        </p:txBody>
      </p:sp>
      <p:grpSp>
        <p:nvGrpSpPr>
          <p:cNvPr id="11" name="Group 10"/>
          <p:cNvGrpSpPr/>
          <p:nvPr/>
        </p:nvGrpSpPr>
        <p:grpSpPr>
          <a:xfrm>
            <a:off x="179512" y="1124744"/>
            <a:ext cx="8712967" cy="5464195"/>
            <a:chOff x="179512" y="6669360"/>
            <a:chExt cx="8712967" cy="5464195"/>
          </a:xfrm>
        </p:grpSpPr>
        <p:sp>
          <p:nvSpPr>
            <p:cNvPr id="12" name="Rectangle 11"/>
            <p:cNvSpPr/>
            <p:nvPr/>
          </p:nvSpPr>
          <p:spPr>
            <a:xfrm>
              <a:off x="179512" y="7101408"/>
              <a:ext cx="8712967" cy="5032147"/>
            </a:xfrm>
            <a:prstGeom prst="rect">
              <a:avLst/>
            </a:prstGeom>
            <a:solidFill>
              <a:schemeClr val="accent6">
                <a:lumMod val="20000"/>
                <a:lumOff val="80000"/>
              </a:schemeClr>
            </a:solidFill>
          </p:spPr>
          <p:txBody>
            <a:bodyPr wrap="square">
              <a:spAutoFit/>
            </a:bodyPr>
            <a:lstStyle/>
            <a:p>
              <a:pPr>
                <a:buClr>
                  <a:srgbClr val="C00000"/>
                </a:buClr>
                <a:buSzPct val="80000"/>
              </a:pPr>
              <a:r>
                <a:rPr lang="en-US" sz="2100" b="1" dirty="0" smtClean="0">
                  <a:latin typeface="Arial" panose="020B0604020202020204" pitchFamily="34" charset="0"/>
                  <a:cs typeface="Arial" panose="020B0604020202020204" pitchFamily="34" charset="0"/>
                </a:rPr>
                <a:t/>
              </a:r>
              <a:br>
                <a:rPr lang="en-US" sz="2100" b="1" dirty="0" smtClean="0">
                  <a:latin typeface="Arial" panose="020B0604020202020204" pitchFamily="34" charset="0"/>
                  <a:cs typeface="Arial" panose="020B0604020202020204" pitchFamily="34" charset="0"/>
                </a:rPr>
              </a:br>
              <a:r>
                <a:rPr lang="en-US" sz="3000" b="1" dirty="0" smtClean="0">
                  <a:latin typeface="Arial" panose="020B0604020202020204" pitchFamily="34" charset="0"/>
                  <a:cs typeface="Arial" panose="020B0604020202020204" pitchFamily="34" charset="0"/>
                </a:rPr>
                <a:t>You </a:t>
              </a:r>
              <a:r>
                <a:rPr lang="en-US" sz="3000" b="1" dirty="0">
                  <a:latin typeface="Arial" panose="020B0604020202020204" pitchFamily="34" charset="0"/>
                  <a:cs typeface="Arial" panose="020B0604020202020204" pitchFamily="34" charset="0"/>
                </a:rPr>
                <a:t>should know:</a:t>
              </a:r>
            </a:p>
            <a:p>
              <a:pPr marL="534988" indent="-534988">
                <a:buClr>
                  <a:srgbClr val="C00000"/>
                </a:buClr>
                <a:buSzPct val="80000"/>
                <a:buFont typeface="Wingdings" panose="05000000000000000000" pitchFamily="2" charset="2"/>
                <a:buChar char="v"/>
              </a:pPr>
              <a:r>
                <a:rPr lang="en-US" sz="3000" dirty="0" smtClean="0">
                  <a:latin typeface="Arial" panose="020B0604020202020204" pitchFamily="34" charset="0"/>
                  <a:cs typeface="Arial" panose="020B0604020202020204" pitchFamily="34" charset="0"/>
                </a:rPr>
                <a:t>the </a:t>
              </a:r>
              <a:r>
                <a:rPr lang="en-US" sz="3000" dirty="0">
                  <a:latin typeface="Arial" panose="020B0604020202020204" pitchFamily="34" charset="0"/>
                  <a:cs typeface="Arial" panose="020B0604020202020204" pitchFamily="34" charset="0"/>
                </a:rPr>
                <a:t>structure of an animal cell and a plant cell as seen using a microscope, and be able to compare them</a:t>
              </a:r>
            </a:p>
            <a:p>
              <a:pPr marL="534988" indent="-534988">
                <a:buClr>
                  <a:srgbClr val="C00000"/>
                </a:buClr>
                <a:buSzPct val="80000"/>
                <a:buFont typeface="Wingdings" panose="05000000000000000000" pitchFamily="2" charset="2"/>
                <a:buChar char="v"/>
              </a:pPr>
              <a:r>
                <a:rPr lang="en-US" sz="3000" dirty="0" smtClean="0">
                  <a:latin typeface="Arial" panose="020B0604020202020204" pitchFamily="34" charset="0"/>
                  <a:cs typeface="Arial" panose="020B0604020202020204" pitchFamily="34" charset="0"/>
                </a:rPr>
                <a:t>the </a:t>
              </a:r>
              <a:r>
                <a:rPr lang="en-US" sz="3000" dirty="0">
                  <a:latin typeface="Arial" panose="020B0604020202020204" pitchFamily="34" charset="0"/>
                  <a:cs typeface="Arial" panose="020B0604020202020204" pitchFamily="34" charset="0"/>
                </a:rPr>
                <a:t>functions of the different parts of animal cells and plant cells</a:t>
              </a:r>
            </a:p>
            <a:p>
              <a:pPr marL="534988" indent="-534988">
                <a:buClr>
                  <a:srgbClr val="C00000"/>
                </a:buClr>
                <a:buSzPct val="80000"/>
                <a:buFont typeface="Wingdings" panose="05000000000000000000" pitchFamily="2" charset="2"/>
                <a:buChar char="v"/>
              </a:pPr>
              <a:r>
                <a:rPr lang="en-US" sz="3000" dirty="0" smtClean="0">
                  <a:latin typeface="Arial" panose="020B0604020202020204" pitchFamily="34" charset="0"/>
                  <a:cs typeface="Arial" panose="020B0604020202020204" pitchFamily="34" charset="0"/>
                </a:rPr>
                <a:t>how </a:t>
              </a:r>
              <a:r>
                <a:rPr lang="en-US" sz="3000" dirty="0">
                  <a:latin typeface="Arial" panose="020B0604020202020204" pitchFamily="34" charset="0"/>
                  <a:cs typeface="Arial" panose="020B0604020202020204" pitchFamily="34" charset="0"/>
                </a:rPr>
                <a:t>cells are organised into tissues, organs and organ </a:t>
              </a:r>
              <a:r>
                <a:rPr lang="en-US" sz="3000" dirty="0" smtClean="0">
                  <a:latin typeface="Arial" panose="020B0604020202020204" pitchFamily="34" charset="0"/>
                  <a:cs typeface="Arial" panose="020B0604020202020204" pitchFamily="34" charset="0"/>
                </a:rPr>
                <a:t>systems</a:t>
              </a:r>
            </a:p>
            <a:p>
              <a:pPr marL="534988" indent="-534988">
                <a:buClr>
                  <a:srgbClr val="C00000"/>
                </a:buClr>
                <a:buSzPct val="80000"/>
                <a:buFont typeface="Wingdings" panose="05000000000000000000" pitchFamily="2" charset="2"/>
                <a:buChar char="v"/>
              </a:pPr>
              <a:r>
                <a:rPr lang="en-US" sz="3000" dirty="0" smtClean="0">
                  <a:latin typeface="Arial" panose="020B0604020202020204" pitchFamily="34" charset="0"/>
                  <a:cs typeface="Arial" panose="020B0604020202020204" pitchFamily="34" charset="0"/>
                </a:rPr>
                <a:t>how </a:t>
              </a:r>
              <a:r>
                <a:rPr lang="en-US" sz="3000" dirty="0">
                  <a:latin typeface="Arial" panose="020B0604020202020204" pitchFamily="34" charset="0"/>
                  <a:cs typeface="Arial" panose="020B0604020202020204" pitchFamily="34" charset="0"/>
                </a:rPr>
                <a:t>to calculate magnification using pm (micrometres).</a:t>
              </a:r>
            </a:p>
          </p:txBody>
        </p:sp>
        <p:sp>
          <p:nvSpPr>
            <p:cNvPr id="13" name="Rounded Rectangle 1"/>
            <p:cNvSpPr/>
            <p:nvPr/>
          </p:nvSpPr>
          <p:spPr>
            <a:xfrm>
              <a:off x="179512" y="6669360"/>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3600" b="1" dirty="0" smtClean="0">
                  <a:solidFill>
                    <a:srgbClr val="0070C0"/>
                  </a:solidFill>
                  <a:latin typeface="Arial" panose="020B0604020202020204" pitchFamily="34" charset="0"/>
                  <a:cs typeface="Arial" panose="020B0604020202020204" pitchFamily="34" charset="0"/>
                </a:rPr>
                <a:t>Summary</a:t>
              </a:r>
              <a:endParaRPr lang="en-US" sz="2800" b="1" dirty="0">
                <a:solidFill>
                  <a:srgbClr val="0070C0"/>
                </a:solidFill>
                <a:latin typeface="Arial" panose="020B0604020202020204" pitchFamily="34" charset="0"/>
                <a:cs typeface="Arial" panose="020B0604020202020204" pitchFamily="34" charset="0"/>
              </a:endParaRPr>
            </a:p>
          </p:txBody>
        </p:sp>
      </p:grpSp>
      <p:sp>
        <p:nvSpPr>
          <p:cNvPr id="14" name="TextBox 13">
            <a:hlinkClick r:id="rId3" action="ppaction://hlinksldjump"/>
          </p:cNvPr>
          <p:cNvSpPr txBox="1"/>
          <p:nvPr/>
        </p:nvSpPr>
        <p:spPr>
          <a:xfrm>
            <a:off x="8316416" y="1085835"/>
            <a:ext cx="663964" cy="830997"/>
          </a:xfrm>
          <a:prstGeom prst="rect">
            <a:avLst/>
          </a:prstGeom>
          <a:noFill/>
        </p:spPr>
        <p:txBody>
          <a:bodyPr wrap="none" rtlCol="0">
            <a:spAutoFit/>
          </a:bodyPr>
          <a:lstStyle/>
          <a:p>
            <a:r>
              <a:rPr lang="en-IE" sz="4800" b="1" dirty="0" smtClean="0">
                <a:solidFill>
                  <a:srgbClr val="FF0000"/>
                </a:solidFill>
              </a:rPr>
              <a:t>Q</a:t>
            </a:r>
            <a:endParaRPr lang="en-GB" sz="2400" b="1" dirty="0">
              <a:solidFill>
                <a:srgbClr val="FF0000"/>
              </a:solidFill>
            </a:endParaRPr>
          </a:p>
        </p:txBody>
      </p:sp>
    </p:spTree>
    <p:extLst>
      <p:ext uri="{BB962C8B-B14F-4D97-AF65-F5344CB8AC3E}">
        <p14:creationId xmlns:p14="http://schemas.microsoft.com/office/powerpoint/2010/main" val="219858346"/>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AO1 </a:t>
            </a:r>
            <a:r>
              <a:rPr lang="en-US" sz="2000" b="1" dirty="0"/>
              <a:t>Knowledge with understanding</a:t>
            </a:r>
          </a:p>
          <a:p>
            <a:pPr>
              <a:buClr>
                <a:srgbClr val="0070C0"/>
              </a:buClr>
            </a:pPr>
            <a:r>
              <a:rPr lang="en-US" sz="2000" dirty="0"/>
              <a:t>Candidates should be able to demonstrate knowledge and understanding of:</a:t>
            </a:r>
          </a:p>
          <a:p>
            <a:pPr marL="342900" indent="-342900">
              <a:buClr>
                <a:srgbClr val="0070C0"/>
              </a:buClr>
              <a:buFont typeface="Arial" panose="020B0604020202020204" pitchFamily="34" charset="0"/>
              <a:buChar char="•"/>
            </a:pPr>
            <a:r>
              <a:rPr lang="en-US" sz="2000" dirty="0" smtClean="0"/>
              <a:t>scientific </a:t>
            </a:r>
            <a:r>
              <a:rPr lang="en-US" sz="2000" dirty="0"/>
              <a:t>phenomena, facts, laws, definitions, concepts and theories</a:t>
            </a:r>
          </a:p>
          <a:p>
            <a:pPr marL="342900" indent="-342900">
              <a:buClr>
                <a:srgbClr val="0070C0"/>
              </a:buClr>
              <a:buFont typeface="Arial" panose="020B0604020202020204" pitchFamily="34" charset="0"/>
              <a:buChar char="•"/>
            </a:pPr>
            <a:r>
              <a:rPr lang="en-US" sz="2000" dirty="0" smtClean="0"/>
              <a:t>scientific </a:t>
            </a:r>
            <a:r>
              <a:rPr lang="en-US" sz="2000" dirty="0"/>
              <a:t>vocabulary, terminology and conventions (including symbols, quantities and units)</a:t>
            </a:r>
          </a:p>
          <a:p>
            <a:pPr marL="342900" indent="-342900">
              <a:buClr>
                <a:srgbClr val="0070C0"/>
              </a:buClr>
              <a:buFont typeface="Arial" panose="020B0604020202020204" pitchFamily="34" charset="0"/>
              <a:buChar char="•"/>
            </a:pPr>
            <a:r>
              <a:rPr lang="en-US" sz="2000" dirty="0" smtClean="0"/>
              <a:t>scientific </a:t>
            </a:r>
            <a:r>
              <a:rPr lang="en-US" sz="2000" dirty="0"/>
              <a:t>instruments and apparatus, including techniques of operation and aspects of safety</a:t>
            </a:r>
          </a:p>
          <a:p>
            <a:pPr marL="342900" indent="-342900">
              <a:buClr>
                <a:srgbClr val="0070C0"/>
              </a:buClr>
              <a:buFont typeface="Arial" panose="020B0604020202020204" pitchFamily="34" charset="0"/>
              <a:buChar char="•"/>
            </a:pPr>
            <a:r>
              <a:rPr lang="en-US" sz="2000" dirty="0" smtClean="0"/>
              <a:t>scientific </a:t>
            </a:r>
            <a:r>
              <a:rPr lang="en-US" sz="2000" dirty="0"/>
              <a:t>and technological applications with their social, economic and environmental implications.</a:t>
            </a:r>
          </a:p>
          <a:p>
            <a:pPr>
              <a:buClr>
                <a:srgbClr val="0070C0"/>
              </a:buClr>
            </a:pPr>
            <a:r>
              <a:rPr lang="en-US" sz="2000" dirty="0" smtClean="0"/>
              <a:t>Subject </a:t>
            </a:r>
            <a:r>
              <a:rPr lang="en-US" sz="2000" dirty="0"/>
              <a:t>content defines the factual material that candidates may be required to recall and explain. Candidates </a:t>
            </a:r>
            <a:r>
              <a:rPr lang="en-US" sz="2000" dirty="0" smtClean="0"/>
              <a:t>will also </a:t>
            </a:r>
            <a:r>
              <a:rPr lang="en-US" sz="2000" dirty="0"/>
              <a:t>be asked questions that require them to apply this material to unfamiliar contexts and to apply </a:t>
            </a:r>
            <a:r>
              <a:rPr lang="en-US" sz="2000" dirty="0" smtClean="0"/>
              <a:t>knowledge from </a:t>
            </a:r>
            <a:r>
              <a:rPr lang="en-US" sz="2000" dirty="0"/>
              <a:t>one area of the syllabus to another.</a:t>
            </a:r>
          </a:p>
          <a:p>
            <a:pPr>
              <a:buClr>
                <a:srgbClr val="0070C0"/>
              </a:buClr>
            </a:pPr>
            <a:r>
              <a:rPr lang="en-US" sz="2000" dirty="0"/>
              <a:t>Questions testing this objective will often begin with one of the following words: define, state, describe, </a:t>
            </a:r>
            <a:r>
              <a:rPr lang="en-US" sz="2000" dirty="0" smtClean="0"/>
              <a:t>explain (using </a:t>
            </a:r>
            <a:r>
              <a:rPr lang="en-US" sz="2000" dirty="0"/>
              <a:t>your knowledge and understanding) or outline (see the Glossary of terms used in science papers).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79512" y="1124744"/>
            <a:ext cx="8748000" cy="5492796"/>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tabLst>
                <a:tab pos="1622425" algn="l"/>
                <a:tab pos="3416300" algn="l"/>
                <a:tab pos="4398963" algn="l"/>
                <a:tab pos="5210175" algn="l"/>
              </a:tabLst>
            </a:pPr>
            <a:r>
              <a:rPr lang="en-US" sz="1930" dirty="0" smtClean="0"/>
              <a:t>Arrange </a:t>
            </a:r>
            <a:r>
              <a:rPr lang="en-US" sz="1930" dirty="0"/>
              <a:t>these structures in order of size, beginning with the </a:t>
            </a:r>
            <a:r>
              <a:rPr lang="en-US" sz="1930" dirty="0" smtClean="0"/>
              <a:t>smallest: </a:t>
            </a:r>
            <a:br>
              <a:rPr lang="en-US" sz="1930" dirty="0" smtClean="0"/>
            </a:br>
            <a:r>
              <a:rPr lang="en-US" sz="1930" b="1" dirty="0" smtClean="0"/>
              <a:t>stomach 	mitochondrion 	starch 	grain 	tracheal 	cell 	nucleus</a:t>
            </a:r>
            <a:endParaRPr lang="en-US" sz="1930" b="1" dirty="0"/>
          </a:p>
          <a:p>
            <a:pPr marL="457200" indent="-457200">
              <a:buClr>
                <a:srgbClr val="0070C0"/>
              </a:buClr>
              <a:buFont typeface="+mj-lt"/>
              <a:buAutoNum type="arabicPeriod"/>
              <a:tabLst>
                <a:tab pos="812800" algn="l"/>
                <a:tab pos="4300538" algn="l"/>
              </a:tabLst>
            </a:pPr>
            <a:r>
              <a:rPr lang="en-US" sz="1930" dirty="0" smtClean="0"/>
              <a:t>For </a:t>
            </a:r>
            <a:r>
              <a:rPr lang="en-US" sz="1930" dirty="0"/>
              <a:t>each of the following, state whether it is an organelle, a cell, a tissue, an organ, an organ system, or an organism.</a:t>
            </a:r>
          </a:p>
          <a:p>
            <a:pPr marL="896938" indent="-447675">
              <a:buClr>
                <a:srgbClr val="0070C0"/>
              </a:buClr>
              <a:buFont typeface="+mj-lt"/>
              <a:buAutoNum type="alphaLcPeriod"/>
              <a:tabLst>
                <a:tab pos="4300538" algn="l"/>
              </a:tabLst>
            </a:pPr>
            <a:r>
              <a:rPr lang="en-US" sz="1930" dirty="0" smtClean="0"/>
              <a:t>heart</a:t>
            </a:r>
            <a:endParaRPr lang="en-US" sz="1930" dirty="0"/>
          </a:p>
          <a:p>
            <a:pPr marL="896938" indent="-447675">
              <a:buClr>
                <a:srgbClr val="0070C0"/>
              </a:buClr>
              <a:buFont typeface="+mj-lt"/>
              <a:buAutoNum type="alphaLcPeriod"/>
              <a:tabLst>
                <a:tab pos="4300538" algn="l"/>
              </a:tabLst>
            </a:pPr>
            <a:r>
              <a:rPr lang="en-US" sz="1930" dirty="0" smtClean="0"/>
              <a:t>trachea</a:t>
            </a:r>
            <a:endParaRPr lang="en-US" sz="1930" dirty="0"/>
          </a:p>
          <a:p>
            <a:pPr marL="896938" indent="-447675">
              <a:buClr>
                <a:srgbClr val="0070C0"/>
              </a:buClr>
              <a:buFont typeface="+mj-lt"/>
              <a:buAutoNum type="alphaLcPeriod"/>
              <a:tabLst>
                <a:tab pos="4300538" algn="l"/>
              </a:tabLst>
            </a:pPr>
            <a:r>
              <a:rPr lang="en-US" sz="1930" dirty="0" smtClean="0"/>
              <a:t>onion </a:t>
            </a:r>
            <a:r>
              <a:rPr lang="en-US" sz="1930" dirty="0"/>
              <a:t>epidermis</a:t>
            </a:r>
          </a:p>
          <a:p>
            <a:pPr marL="896938" indent="-447675">
              <a:buClr>
                <a:srgbClr val="0070C0"/>
              </a:buClr>
              <a:buFont typeface="+mj-lt"/>
              <a:buAutoNum type="alphaLcPeriod"/>
              <a:tabLst>
                <a:tab pos="4300538" algn="l"/>
              </a:tabLst>
            </a:pPr>
            <a:r>
              <a:rPr lang="en-US" sz="1930" dirty="0" smtClean="0"/>
              <a:t>onion </a:t>
            </a:r>
            <a:r>
              <a:rPr lang="en-US" sz="1930" dirty="0"/>
              <a:t>bulb</a:t>
            </a:r>
          </a:p>
          <a:p>
            <a:pPr marL="896938" indent="-447675">
              <a:buClr>
                <a:srgbClr val="0070C0"/>
              </a:buClr>
              <a:buFont typeface="+mj-lt"/>
              <a:buAutoNum type="alphaLcPeriod"/>
              <a:tabLst>
                <a:tab pos="4300538" algn="l"/>
              </a:tabLst>
            </a:pPr>
            <a:r>
              <a:rPr lang="en-US" sz="1930" dirty="0" smtClean="0"/>
              <a:t>onion </a:t>
            </a:r>
            <a:r>
              <a:rPr lang="en-US" sz="1930" dirty="0"/>
              <a:t>plant</a:t>
            </a:r>
          </a:p>
          <a:p>
            <a:pPr marL="896938" indent="-447675">
              <a:buClr>
                <a:srgbClr val="0070C0"/>
              </a:buClr>
              <a:buFont typeface="+mj-lt"/>
              <a:buAutoNum type="alphaLcPeriod"/>
              <a:tabLst>
                <a:tab pos="4300538" algn="l"/>
              </a:tabLst>
            </a:pPr>
            <a:r>
              <a:rPr lang="en-US" sz="1930" dirty="0" smtClean="0"/>
              <a:t>human </a:t>
            </a:r>
            <a:r>
              <a:rPr lang="en-US" sz="1930" dirty="0"/>
              <a:t>being</a:t>
            </a:r>
          </a:p>
          <a:p>
            <a:pPr marL="896938" indent="-447675">
              <a:buClr>
                <a:srgbClr val="0070C0"/>
              </a:buClr>
              <a:buFont typeface="+mj-lt"/>
              <a:buAutoNum type="alphaLcPeriod"/>
              <a:tabLst>
                <a:tab pos="4300538" algn="l"/>
              </a:tabLst>
            </a:pPr>
            <a:r>
              <a:rPr lang="en-US" sz="1930" dirty="0" smtClean="0"/>
              <a:t>Lung</a:t>
            </a:r>
          </a:p>
          <a:p>
            <a:pPr marL="361950" indent="-342900">
              <a:buClr>
                <a:srgbClr val="0070C0"/>
              </a:buClr>
              <a:buFont typeface="+mj-lt"/>
              <a:buAutoNum type="arabicPeriod" startAt="3"/>
              <a:tabLst>
                <a:tab pos="4300538" algn="l"/>
              </a:tabLst>
            </a:pPr>
            <a:r>
              <a:rPr lang="en-US" sz="1930" dirty="0" smtClean="0"/>
              <a:t>State </a:t>
            </a:r>
            <a:r>
              <a:rPr lang="en-US" sz="1930" dirty="0"/>
              <a:t>which part of a plant cell:</a:t>
            </a:r>
          </a:p>
          <a:p>
            <a:pPr marL="896938" indent="-447675">
              <a:buClr>
                <a:srgbClr val="0070C0"/>
              </a:buClr>
              <a:buFont typeface="+mj-lt"/>
              <a:buAutoNum type="alphaLcPeriod"/>
              <a:tabLst>
                <a:tab pos="4300538" algn="l"/>
              </a:tabLst>
            </a:pPr>
            <a:r>
              <a:rPr lang="en-US" sz="1930" dirty="0" smtClean="0"/>
              <a:t>makes </a:t>
            </a:r>
            <a:r>
              <a:rPr lang="en-US" sz="1930" dirty="0"/>
              <a:t>food by photosynthesis </a:t>
            </a:r>
            <a:endParaRPr lang="en-US" sz="1930" dirty="0" smtClean="0"/>
          </a:p>
          <a:p>
            <a:pPr marL="896938" indent="-447675">
              <a:buClr>
                <a:srgbClr val="0070C0"/>
              </a:buClr>
              <a:buFont typeface="+mj-lt"/>
              <a:buAutoNum type="alphaLcPeriod"/>
              <a:tabLst>
                <a:tab pos="4300538" algn="l"/>
              </a:tabLst>
            </a:pPr>
            <a:r>
              <a:rPr lang="en-US" sz="1930" dirty="0" smtClean="0"/>
              <a:t>releases </a:t>
            </a:r>
            <a:r>
              <a:rPr lang="en-US" sz="1930" dirty="0"/>
              <a:t>energy from food</a:t>
            </a:r>
          </a:p>
          <a:p>
            <a:pPr marL="896938" indent="-447675">
              <a:buClr>
                <a:srgbClr val="0070C0"/>
              </a:buClr>
              <a:buFont typeface="+mj-lt"/>
              <a:buAutoNum type="alphaLcPeriod"/>
              <a:tabLst>
                <a:tab pos="4300538" algn="l"/>
              </a:tabLst>
            </a:pPr>
            <a:r>
              <a:rPr lang="en-US" sz="1930" dirty="0" smtClean="0"/>
              <a:t>controls </a:t>
            </a:r>
            <a:r>
              <a:rPr lang="en-US" sz="1930" dirty="0"/>
              <a:t>what goes in and out of the cell</a:t>
            </a:r>
          </a:p>
          <a:p>
            <a:pPr marL="896938" indent="-447675">
              <a:buClr>
                <a:srgbClr val="0070C0"/>
              </a:buClr>
              <a:buFont typeface="+mj-lt"/>
              <a:buAutoNum type="alphaLcPeriod"/>
              <a:tabLst>
                <a:tab pos="4300538" algn="l"/>
              </a:tabLst>
            </a:pPr>
            <a:r>
              <a:rPr lang="en-US" sz="1930" dirty="0" smtClean="0"/>
              <a:t>stores </a:t>
            </a:r>
            <a:r>
              <a:rPr lang="en-US" sz="1930" dirty="0"/>
              <a:t>information about making proteins </a:t>
            </a:r>
            <a:endParaRPr lang="en-US" sz="1930" dirty="0" smtClean="0"/>
          </a:p>
          <a:p>
            <a:pPr marL="896938" indent="-447675">
              <a:buClr>
                <a:srgbClr val="0070C0"/>
              </a:buClr>
              <a:buFont typeface="+mj-lt"/>
              <a:buAutoNum type="alphaLcPeriod"/>
              <a:tabLst>
                <a:tab pos="4300538" algn="l"/>
              </a:tabLst>
            </a:pPr>
            <a:r>
              <a:rPr lang="en-US" sz="1930" dirty="0" smtClean="0"/>
              <a:t>contains </a:t>
            </a:r>
            <a:r>
              <a:rPr lang="en-US" sz="1930" dirty="0"/>
              <a:t>cell sap</a:t>
            </a:r>
          </a:p>
          <a:p>
            <a:pPr marL="896938" indent="-447675">
              <a:buClr>
                <a:srgbClr val="0070C0"/>
              </a:buClr>
              <a:buFont typeface="+mj-lt"/>
              <a:buAutoNum type="alphaLcPeriod"/>
              <a:tabLst>
                <a:tab pos="4300538" algn="l"/>
              </a:tabLst>
            </a:pPr>
            <a:r>
              <a:rPr lang="en-US" sz="1930" dirty="0" smtClean="0"/>
              <a:t>protects </a:t>
            </a:r>
            <a:r>
              <a:rPr lang="en-US" sz="1930" dirty="0"/>
              <a:t>the outside of the cell.</a:t>
            </a:r>
          </a:p>
        </p:txBody>
      </p:sp>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1" name="Round Same Side Corner Rectangle 10">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27</a:t>
            </a:r>
            <a:endParaRPr lang="en-GB" sz="1400" b="1" dirty="0">
              <a:latin typeface="Arial" panose="020B0604020202020204" pitchFamily="34" charset="0"/>
              <a:cs typeface="Arial" panose="020B0604020202020204" pitchFamily="34" charset="0"/>
            </a:endParaRPr>
          </a:p>
        </p:txBody>
      </p:sp>
      <p:sp>
        <p:nvSpPr>
          <p:cNvPr id="12" name="TextBox 11">
            <a:hlinkClick r:id="rId3" action="ppaction://hlinkfile"/>
          </p:cNvPr>
          <p:cNvSpPr txBox="1"/>
          <p:nvPr/>
        </p:nvSpPr>
        <p:spPr>
          <a:xfrm>
            <a:off x="8414116" y="4614227"/>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3" name="Title 1"/>
          <p:cNvSpPr>
            <a:spLocks noGrp="1"/>
          </p:cNvSpPr>
          <p:nvPr>
            <p:ph type="title"/>
          </p:nvPr>
        </p:nvSpPr>
        <p:spPr>
          <a:xfrm>
            <a:off x="35495" y="44624"/>
            <a:ext cx="7688661" cy="646260"/>
          </a:xfrm>
        </p:spPr>
        <p:txBody>
          <a:bodyPr>
            <a:noAutofit/>
          </a:bodyPr>
          <a:lstStyle/>
          <a:p>
            <a:pPr>
              <a:buClr>
                <a:srgbClr val="0070C0"/>
              </a:buClr>
              <a:buSzPct val="80000"/>
            </a:pPr>
            <a:r>
              <a:rPr lang="en-US" dirty="0" smtClean="0"/>
              <a:t>2 – </a:t>
            </a:r>
            <a:r>
              <a:rPr lang="en-GB" dirty="0" smtClean="0"/>
              <a:t>End of Chapter Questions</a:t>
            </a:r>
            <a:endParaRPr lang="en-US" dirty="0"/>
          </a:p>
        </p:txBody>
      </p:sp>
    </p:spTree>
    <p:extLst>
      <p:ext uri="{BB962C8B-B14F-4D97-AF65-F5344CB8AC3E}">
        <p14:creationId xmlns:p14="http://schemas.microsoft.com/office/powerpoint/2010/main" val="2013138456"/>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51244" y="1124744"/>
            <a:ext cx="8748000" cy="5566739"/>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startAt="4"/>
              <a:tabLst>
                <a:tab pos="1622425" algn="l"/>
                <a:tab pos="3416300" algn="l"/>
                <a:tab pos="4398963" algn="l"/>
                <a:tab pos="5210175" algn="l"/>
              </a:tabLst>
            </a:pPr>
            <a:r>
              <a:rPr lang="en-US" sz="1920" dirty="0" smtClean="0"/>
              <a:t>Distinguish </a:t>
            </a:r>
            <a:r>
              <a:rPr lang="en-US" sz="1920" dirty="0"/>
              <a:t>between each pair of terms, </a:t>
            </a:r>
            <a:endParaRPr lang="en-US" sz="1920" dirty="0" smtClean="0"/>
          </a:p>
          <a:p>
            <a:pPr marL="982663" indent="-457200">
              <a:buClr>
                <a:srgbClr val="0070C0"/>
              </a:buClr>
              <a:buFont typeface="+mj-lt"/>
              <a:buAutoNum type="alphaLcPeriod"/>
              <a:tabLst>
                <a:tab pos="1622425" algn="l"/>
                <a:tab pos="3416300" algn="l"/>
                <a:tab pos="4398963" algn="l"/>
                <a:tab pos="5210175" algn="l"/>
              </a:tabLst>
            </a:pPr>
            <a:r>
              <a:rPr lang="en-US" sz="1920" dirty="0" smtClean="0"/>
              <a:t>chloroplast</a:t>
            </a:r>
            <a:r>
              <a:rPr lang="en-US" sz="1920" dirty="0"/>
              <a:t>, chlorophyll</a:t>
            </a:r>
          </a:p>
          <a:p>
            <a:pPr marL="982663" indent="-457200">
              <a:buClr>
                <a:srgbClr val="0070C0"/>
              </a:buClr>
              <a:buFont typeface="+mj-lt"/>
              <a:buAutoNum type="alphaLcPeriod"/>
              <a:tabLst>
                <a:tab pos="1622425" algn="l"/>
                <a:tab pos="3416300" algn="l"/>
                <a:tab pos="4398963" algn="l"/>
                <a:tab pos="5210175" algn="l"/>
              </a:tabLst>
            </a:pPr>
            <a:r>
              <a:rPr lang="en-US" sz="1920" dirty="0" smtClean="0"/>
              <a:t>cell </a:t>
            </a:r>
            <a:r>
              <a:rPr lang="en-US" sz="1920" dirty="0"/>
              <a:t>wall, cell membrane</a:t>
            </a:r>
          </a:p>
          <a:p>
            <a:pPr marL="982663" indent="-457200">
              <a:buClr>
                <a:srgbClr val="0070C0"/>
              </a:buClr>
              <a:buFont typeface="+mj-lt"/>
              <a:buAutoNum type="alphaLcPeriod"/>
              <a:tabLst>
                <a:tab pos="1622425" algn="l"/>
                <a:tab pos="3416300" algn="l"/>
                <a:tab pos="4398963" algn="l"/>
                <a:tab pos="5210175" algn="l"/>
              </a:tabLst>
            </a:pPr>
            <a:r>
              <a:rPr lang="en-US" sz="1920" dirty="0" smtClean="0"/>
              <a:t>organelle</a:t>
            </a:r>
            <a:r>
              <a:rPr lang="en-US" sz="1920" dirty="0"/>
              <a:t>, organ</a:t>
            </a:r>
          </a:p>
          <a:p>
            <a:pPr marL="457200" indent="-457200">
              <a:buClr>
                <a:srgbClr val="0070C0"/>
              </a:buClr>
              <a:buFont typeface="+mj-lt"/>
              <a:buAutoNum type="arabicPeriod" startAt="5"/>
              <a:tabLst>
                <a:tab pos="1622425" algn="l"/>
                <a:tab pos="3416300" algn="l"/>
                <a:tab pos="4398963" algn="l"/>
                <a:tab pos="5210175" algn="l"/>
              </a:tabLst>
            </a:pPr>
            <a:r>
              <a:rPr lang="en-US" sz="1920" dirty="0" smtClean="0"/>
              <a:t>The </a:t>
            </a:r>
            <a:r>
              <a:rPr lang="en-US" sz="1920" dirty="0"/>
              <a:t>diagram shows two cells</a:t>
            </a:r>
            <a:r>
              <a:rPr lang="en-US" sz="1920" dirty="0" smtClean="0"/>
              <a:t>.</a:t>
            </a:r>
          </a:p>
          <a:p>
            <a:pPr marL="896938" indent="-447675">
              <a:buClr>
                <a:srgbClr val="0070C0"/>
              </a:buClr>
              <a:buFont typeface="+mj-lt"/>
              <a:buAutoNum type="alphaLcPeriod"/>
              <a:tabLst>
                <a:tab pos="1622425" algn="l"/>
                <a:tab pos="3416300" algn="l"/>
                <a:tab pos="4398963" algn="l"/>
                <a:tab pos="5210175" algn="l"/>
                <a:tab pos="8523288" algn="r"/>
              </a:tabLst>
            </a:pPr>
            <a:r>
              <a:rPr lang="en-US" sz="1920" dirty="0" err="1" smtClean="0"/>
              <a:t>i</a:t>
            </a:r>
            <a:r>
              <a:rPr lang="en-US" sz="1920" dirty="0" smtClean="0"/>
              <a:t> </a:t>
            </a:r>
            <a:r>
              <a:rPr lang="en-US" sz="1920" dirty="0"/>
              <a:t>State where, in a human, a cell of type A would </a:t>
            </a:r>
            <a:r>
              <a:rPr lang="en-US" sz="1920" dirty="0" smtClean="0"/>
              <a:t/>
            </a:r>
            <a:br>
              <a:rPr lang="en-US" sz="1920" dirty="0" smtClean="0"/>
            </a:br>
            <a:r>
              <a:rPr lang="en-US" sz="1920" dirty="0" smtClean="0"/>
              <a:t>normally </a:t>
            </a:r>
            <a:r>
              <a:rPr lang="en-US" sz="1920" dirty="0"/>
              <a:t>be found</a:t>
            </a:r>
            <a:r>
              <a:rPr lang="en-US" sz="1920" dirty="0" smtClean="0"/>
              <a:t>.	[1]</a:t>
            </a:r>
            <a:br>
              <a:rPr lang="en-US" sz="1920" dirty="0" smtClean="0"/>
            </a:br>
            <a:r>
              <a:rPr lang="en-US" sz="1920" dirty="0" smtClean="0"/>
              <a:t>ii </a:t>
            </a:r>
            <a:r>
              <a:rPr lang="en-US" sz="1920" dirty="0"/>
              <a:t>State where, in a plant, a cell of type B would be found. </a:t>
            </a:r>
            <a:r>
              <a:rPr lang="en-US" sz="1920" dirty="0" smtClean="0"/>
              <a:t>	[1]</a:t>
            </a:r>
            <a:endParaRPr lang="en-US" sz="1920" dirty="0"/>
          </a:p>
          <a:p>
            <a:pPr marL="896938" indent="-447675">
              <a:buClr>
                <a:srgbClr val="0070C0"/>
              </a:buClr>
              <a:buFont typeface="+mj-lt"/>
              <a:buAutoNum type="alphaLcPeriod"/>
              <a:tabLst>
                <a:tab pos="1708150" algn="l"/>
                <a:tab pos="3140075" algn="l"/>
                <a:tab pos="4933950" algn="l"/>
                <a:tab pos="6453188" algn="l"/>
                <a:tab pos="8523288" algn="r"/>
              </a:tabLst>
            </a:pPr>
            <a:r>
              <a:rPr lang="en-US" sz="1920" dirty="0" smtClean="0"/>
              <a:t>Use </a:t>
            </a:r>
            <a:r>
              <a:rPr lang="en-US" sz="1920" dirty="0"/>
              <a:t>only words from the list to copy and complete the statements about cell </a:t>
            </a:r>
            <a:r>
              <a:rPr lang="en-US" sz="1920" dirty="0" smtClean="0"/>
              <a:t>B.</a:t>
            </a:r>
            <a:br>
              <a:rPr lang="en-US" sz="1920" dirty="0" smtClean="0"/>
            </a:br>
            <a:r>
              <a:rPr lang="en-US" sz="1920" b="1" dirty="0" smtClean="0"/>
              <a:t>air 	cellulose 	chloroplasts 	membrane 	mitochondria 	nucleus 	starch 	vacuole 	wall 	cell sap</a:t>
            </a:r>
            <a:br>
              <a:rPr lang="en-US" sz="1920" b="1" dirty="0" smtClean="0"/>
            </a:br>
            <a:r>
              <a:rPr lang="en-US" sz="1920" dirty="0" smtClean="0"/>
              <a:t>Cell </a:t>
            </a:r>
            <a:r>
              <a:rPr lang="en-US" sz="1920" dirty="0"/>
              <a:t>B has a thick outer layer called the </a:t>
            </a:r>
            <a:r>
              <a:rPr lang="en-US" sz="1920" dirty="0" smtClean="0"/>
              <a:t>cell _____________. </a:t>
            </a:r>
            <a:r>
              <a:rPr lang="en-US" sz="1920" dirty="0"/>
              <a:t>This is made </a:t>
            </a:r>
            <a:r>
              <a:rPr lang="en-US" sz="1920" dirty="0" smtClean="0"/>
              <a:t>of</a:t>
            </a:r>
            <a:r>
              <a:rPr lang="en-US" sz="1920" dirty="0"/>
              <a:t> </a:t>
            </a:r>
            <a:r>
              <a:rPr lang="en-US" sz="1920" dirty="0" smtClean="0"/>
              <a:t>_____________. The cytoplasm of </a:t>
            </a:r>
            <a:r>
              <a:rPr lang="en-US" sz="1920" dirty="0"/>
              <a:t>cell B contains </a:t>
            </a:r>
            <a:r>
              <a:rPr lang="en-US" sz="1920" dirty="0" smtClean="0"/>
              <a:t>many</a:t>
            </a:r>
            <a:r>
              <a:rPr lang="en-US" sz="1920" dirty="0"/>
              <a:t> </a:t>
            </a:r>
            <a:r>
              <a:rPr lang="en-US" sz="1920" dirty="0" smtClean="0"/>
              <a:t>_____________ that </a:t>
            </a:r>
            <a:r>
              <a:rPr lang="en-US" sz="1920" dirty="0"/>
              <a:t>are used in the process of photosynthesis. The </a:t>
            </a:r>
            <a:r>
              <a:rPr lang="en-US" sz="1920" dirty="0" smtClean="0"/>
              <a:t>large permanent</a:t>
            </a:r>
            <a:r>
              <a:rPr lang="en-US" sz="1920" dirty="0"/>
              <a:t> </a:t>
            </a:r>
            <a:r>
              <a:rPr lang="en-US" sz="1920" dirty="0" smtClean="0"/>
              <a:t>_____________ is </a:t>
            </a:r>
            <a:r>
              <a:rPr lang="en-US" sz="1920" dirty="0"/>
              <a:t>full </a:t>
            </a:r>
            <a:r>
              <a:rPr lang="en-US" sz="1920" dirty="0" smtClean="0"/>
              <a:t>of</a:t>
            </a:r>
            <a:r>
              <a:rPr lang="en-US" sz="1920" dirty="0"/>
              <a:t> </a:t>
            </a:r>
            <a:r>
              <a:rPr lang="en-US" sz="1920" dirty="0" smtClean="0"/>
              <a:t>_____________ and </a:t>
            </a:r>
            <a:r>
              <a:rPr lang="en-US" sz="1920" dirty="0"/>
              <a:t>this helps to maintain the shape of the cell. </a:t>
            </a:r>
            <a:r>
              <a:rPr lang="en-US" sz="1920" dirty="0" smtClean="0"/>
              <a:t>		[</a:t>
            </a:r>
            <a:r>
              <a:rPr lang="en-US" sz="1920" dirty="0"/>
              <a:t>5]</a:t>
            </a:r>
          </a:p>
          <a:p>
            <a:pPr marL="449263">
              <a:buClr>
                <a:srgbClr val="0070C0"/>
              </a:buClr>
              <a:tabLst>
                <a:tab pos="1622425" algn="l"/>
                <a:tab pos="3416300" algn="l"/>
                <a:tab pos="4398963" algn="l"/>
                <a:tab pos="5210175" algn="l"/>
              </a:tabLst>
            </a:pPr>
            <a:r>
              <a:rPr lang="en-US" sz="1920" b="1" i="1" dirty="0"/>
              <a:t>[Adapted from Cambridge IGCSE* Biology 0610/21, Question 1, May/June 2010]</a:t>
            </a:r>
          </a:p>
        </p:txBody>
      </p:sp>
      <p:sp>
        <p:nvSpPr>
          <p:cNvPr id="26" name="TextBox 25">
            <a:hlinkClick r:id="rId3" action="ppaction://hlinkfile"/>
          </p:cNvPr>
          <p:cNvSpPr txBox="1"/>
          <p:nvPr/>
        </p:nvSpPr>
        <p:spPr>
          <a:xfrm>
            <a:off x="8414116" y="4614227"/>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25" name="Oval 24"/>
          <p:cNvSpPr/>
          <p:nvPr/>
        </p:nvSpPr>
        <p:spPr>
          <a:xfrm rot="1078849">
            <a:off x="853895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1" name="Round Same Side Corner Rectangle 10">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27</a:t>
            </a:r>
            <a:endParaRPr lang="en-GB" sz="14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4" cstate="print">
            <a:lum bright="-47000" contrast="75000"/>
            <a:extLst>
              <a:ext uri="{28A0092B-C50C-407E-A947-70E740481C1C}">
                <a14:useLocalDpi xmlns:a14="http://schemas.microsoft.com/office/drawing/2010/main"/>
              </a:ext>
            </a:extLst>
          </a:blip>
          <a:stretch>
            <a:fillRect/>
          </a:stretch>
        </p:blipFill>
        <p:spPr>
          <a:xfrm>
            <a:off x="7411434" y="1196752"/>
            <a:ext cx="1002682" cy="2016092"/>
          </a:xfrm>
          <a:prstGeom prst="rect">
            <a:avLst/>
          </a:prstGeom>
        </p:spPr>
      </p:pic>
      <p:pic>
        <p:nvPicPr>
          <p:cNvPr id="4" name="Picture 3"/>
          <p:cNvPicPr>
            <a:picLocks noChangeAspect="1"/>
          </p:cNvPicPr>
          <p:nvPr/>
        </p:nvPicPr>
        <p:blipFill rotWithShape="1">
          <a:blip r:embed="rId5" cstate="print">
            <a:lum bright="-47000" contrast="75000"/>
            <a:extLst>
              <a:ext uri="{28A0092B-C50C-407E-A947-70E740481C1C}">
                <a14:useLocalDpi xmlns:a14="http://schemas.microsoft.com/office/drawing/2010/main"/>
              </a:ext>
            </a:extLst>
          </a:blip>
          <a:srcRect/>
          <a:stretch/>
        </p:blipFill>
        <p:spPr>
          <a:xfrm>
            <a:off x="6563801" y="1196752"/>
            <a:ext cx="739233" cy="2016092"/>
          </a:xfrm>
          <a:prstGeom prst="rect">
            <a:avLst/>
          </a:prstGeom>
        </p:spPr>
      </p:pic>
      <p:sp>
        <p:nvSpPr>
          <p:cNvPr id="12" name="Title 1"/>
          <p:cNvSpPr>
            <a:spLocks noGrp="1"/>
          </p:cNvSpPr>
          <p:nvPr>
            <p:ph type="title"/>
          </p:nvPr>
        </p:nvSpPr>
        <p:spPr>
          <a:xfrm>
            <a:off x="35495" y="44624"/>
            <a:ext cx="7688661" cy="646260"/>
          </a:xfrm>
        </p:spPr>
        <p:txBody>
          <a:bodyPr>
            <a:noAutofit/>
          </a:bodyPr>
          <a:lstStyle/>
          <a:p>
            <a:pPr>
              <a:buClr>
                <a:srgbClr val="0070C0"/>
              </a:buClr>
              <a:buSzPct val="80000"/>
            </a:pPr>
            <a:r>
              <a:rPr lang="en-US" dirty="0" smtClean="0"/>
              <a:t>2 – </a:t>
            </a:r>
            <a:r>
              <a:rPr lang="en-GB" dirty="0" smtClean="0"/>
              <a:t>End of Chapter Questions</a:t>
            </a:r>
            <a:endParaRPr lang="en-US" dirty="0"/>
          </a:p>
        </p:txBody>
      </p:sp>
    </p:spTree>
    <p:extLst>
      <p:ext uri="{BB962C8B-B14F-4D97-AF65-F5344CB8AC3E}">
        <p14:creationId xmlns:p14="http://schemas.microsoft.com/office/powerpoint/2010/main" val="4283620947"/>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800" dirty="0" smtClean="0"/>
              <a:t>2.1 – </a:t>
            </a:r>
            <a:r>
              <a:rPr lang="en-IE" sz="2800" dirty="0"/>
              <a:t>Workbook Questions - Animal and </a:t>
            </a:r>
            <a:r>
              <a:rPr lang="en-IE" sz="2800" dirty="0" smtClean="0"/>
              <a:t>Plant Cells</a:t>
            </a:r>
            <a:endParaRPr lang="en-GB" sz="2800" b="1" dirty="0" smtClean="0"/>
          </a:p>
        </p:txBody>
      </p:sp>
      <p:sp>
        <p:nvSpPr>
          <p:cNvPr id="6" name="Rectangle 33"/>
          <p:cNvSpPr/>
          <p:nvPr/>
        </p:nvSpPr>
        <p:spPr>
          <a:xfrm>
            <a:off x="179512" y="1131713"/>
            <a:ext cx="8712968" cy="5663089"/>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a:buClr>
                <a:srgbClr val="C00000"/>
              </a:buClr>
              <a:tabLst>
                <a:tab pos="809625" algn="l"/>
                <a:tab pos="1073150" algn="l"/>
                <a:tab pos="8435975" algn="r"/>
              </a:tabLst>
            </a:pPr>
            <a:r>
              <a:rPr lang="en-US" sz="1700" dirty="0" smtClean="0"/>
              <a:t/>
            </a:r>
            <a:br>
              <a:rPr lang="en-US" sz="1700" dirty="0" smtClean="0"/>
            </a:br>
            <a:endParaRPr lang="en-US" sz="600" dirty="0" smtClean="0"/>
          </a:p>
          <a:p>
            <a:pPr marL="354013" indent="-354013">
              <a:buClr>
                <a:srgbClr val="C00000"/>
              </a:buClr>
              <a:buFont typeface="+mj-lt"/>
              <a:buAutoNum type="arabicPeriod"/>
              <a:tabLst>
                <a:tab pos="809625" algn="l"/>
                <a:tab pos="1073150" algn="l"/>
                <a:tab pos="8435975" algn="r"/>
              </a:tabLst>
            </a:pPr>
            <a:r>
              <a:rPr lang="en-US" sz="1600" dirty="0"/>
              <a:t>The diagram shows an animal cell, </a:t>
            </a:r>
            <a:r>
              <a:rPr lang="en-US" sz="1600" dirty="0" smtClean="0"/>
              <a:t/>
            </a:r>
            <a:br>
              <a:rPr lang="en-US" sz="1600" dirty="0" smtClean="0"/>
            </a:br>
            <a:r>
              <a:rPr lang="en-US" sz="1600" dirty="0" smtClean="0"/>
              <a:t>and </a:t>
            </a:r>
            <a:r>
              <a:rPr lang="en-US" sz="1600" dirty="0"/>
              <a:t>the outline of a plant cell. They </a:t>
            </a:r>
            <a:r>
              <a:rPr lang="en-US" sz="1600" dirty="0" smtClean="0"/>
              <a:t/>
            </a:r>
            <a:br>
              <a:rPr lang="en-US" sz="1600" dirty="0" smtClean="0"/>
            </a:br>
            <a:r>
              <a:rPr lang="en-US" sz="1600" dirty="0" smtClean="0"/>
              <a:t>are </a:t>
            </a:r>
            <a:r>
              <a:rPr lang="en-US" sz="1600" dirty="0"/>
              <a:t>not drawn to the same scale</a:t>
            </a:r>
            <a:r>
              <a:rPr lang="en-US" sz="1600" dirty="0" smtClean="0"/>
              <a:t>.</a:t>
            </a:r>
          </a:p>
          <a:p>
            <a:pPr marL="622300" indent="-269875">
              <a:buClr>
                <a:srgbClr val="C00000"/>
              </a:buClr>
              <a:buFont typeface="+mj-lt"/>
              <a:buAutoNum type="alphaLcPeriod"/>
              <a:tabLst>
                <a:tab pos="1431925" algn="l"/>
                <a:tab pos="3140075" algn="l"/>
                <a:tab pos="4933950" algn="l"/>
                <a:tab pos="8435975" algn="r"/>
              </a:tabLst>
            </a:pPr>
            <a:r>
              <a:rPr lang="en-US" sz="1600" dirty="0" smtClean="0"/>
              <a:t>On </a:t>
            </a:r>
            <a:r>
              <a:rPr lang="en-US" sz="1600" dirty="0"/>
              <a:t>the animal cell, label the </a:t>
            </a:r>
            <a:r>
              <a:rPr lang="en-US" sz="1600" dirty="0" smtClean="0"/>
              <a:t/>
            </a:r>
            <a:br>
              <a:rPr lang="en-US" sz="1600" dirty="0" smtClean="0"/>
            </a:br>
            <a:r>
              <a:rPr lang="en-US" sz="1600" dirty="0" smtClean="0"/>
              <a:t>following parts:</a:t>
            </a:r>
            <a:br>
              <a:rPr lang="en-US" sz="1600" dirty="0" smtClean="0"/>
            </a:br>
            <a:r>
              <a:rPr lang="en-US" sz="1600" dirty="0" smtClean="0"/>
              <a:t/>
            </a:r>
            <a:br>
              <a:rPr lang="en-US" sz="1600" dirty="0" smtClean="0"/>
            </a:br>
            <a:r>
              <a:rPr lang="en-US" sz="1600" b="1" dirty="0" smtClean="0"/>
              <a:t>cell 	membrane 	cytoplasm 	nucleus</a:t>
            </a:r>
            <a:endParaRPr lang="en-US" sz="1600" b="1" dirty="0"/>
          </a:p>
          <a:p>
            <a:pPr marL="622300" indent="-269875">
              <a:buClr>
                <a:srgbClr val="C00000"/>
              </a:buClr>
              <a:buFont typeface="+mj-lt"/>
              <a:buAutoNum type="alphaLcPeriod"/>
              <a:tabLst>
                <a:tab pos="811213" algn="l"/>
                <a:tab pos="2597150" algn="l"/>
                <a:tab pos="4389438" algn="l"/>
                <a:tab pos="8435975" algn="r"/>
              </a:tabLst>
            </a:pPr>
            <a:r>
              <a:rPr lang="en-US" sz="1600" dirty="0" smtClean="0"/>
              <a:t>Complete </a:t>
            </a:r>
            <a:r>
              <a:rPr lang="en-US" sz="1600" dirty="0"/>
              <a:t>the diagram of the plant cell, and then label the following </a:t>
            </a:r>
            <a:r>
              <a:rPr lang="en-US" sz="1600" dirty="0" smtClean="0"/>
              <a:t>parts:</a:t>
            </a:r>
            <a:br>
              <a:rPr lang="en-US" sz="1600" dirty="0" smtClean="0"/>
            </a:br>
            <a:r>
              <a:rPr lang="en-US" sz="1600" b="1" dirty="0" smtClean="0"/>
              <a:t>cell membrane	cytoplasm 	large </a:t>
            </a:r>
            <a:r>
              <a:rPr lang="en-US" sz="1600" b="1" dirty="0"/>
              <a:t>vacuole </a:t>
            </a:r>
            <a:r>
              <a:rPr lang="en-US" sz="1600" b="1" dirty="0" smtClean="0"/>
              <a:t>containing	cell sap </a:t>
            </a:r>
            <a:br>
              <a:rPr lang="en-US" sz="1600" b="1" dirty="0" smtClean="0"/>
            </a:br>
            <a:r>
              <a:rPr lang="en-US" sz="1600" b="1" dirty="0" smtClean="0"/>
              <a:t>nucleus	chloroplast 	cell </a:t>
            </a:r>
            <a:r>
              <a:rPr lang="en-US" sz="1600" b="1" dirty="0"/>
              <a:t>wall </a:t>
            </a:r>
            <a:r>
              <a:rPr lang="en-US" sz="1600" b="1" dirty="0" smtClean="0"/>
              <a:t>	membrane </a:t>
            </a:r>
            <a:r>
              <a:rPr lang="en-US" sz="1600" b="1" dirty="0"/>
              <a:t>around vacuole</a:t>
            </a:r>
          </a:p>
          <a:p>
            <a:pPr marL="622300" indent="-269875">
              <a:buClr>
                <a:srgbClr val="C00000"/>
              </a:buClr>
              <a:buFont typeface="+mj-lt"/>
              <a:buAutoNum type="alphaLcPeriod"/>
              <a:tabLst>
                <a:tab pos="1173163" algn="l"/>
                <a:tab pos="8435975" algn="r"/>
              </a:tabLst>
            </a:pPr>
            <a:r>
              <a:rPr lang="en-US" sz="1600" dirty="0" smtClean="0"/>
              <a:t>The </a:t>
            </a:r>
            <a:r>
              <a:rPr lang="en-US" sz="1600" dirty="0"/>
              <a:t>actual maximum width of the animal cell is 0.1 </a:t>
            </a:r>
            <a:r>
              <a:rPr lang="en-US" sz="1600" dirty="0" smtClean="0"/>
              <a:t>mm.</a:t>
            </a:r>
            <a:br>
              <a:rPr lang="en-US" sz="1600" dirty="0" smtClean="0"/>
            </a:br>
            <a:r>
              <a:rPr lang="en-US" sz="1600" b="1" dirty="0" err="1" smtClean="0"/>
              <a:t>i</a:t>
            </a:r>
            <a:r>
              <a:rPr lang="en-US" sz="1600" dirty="0" smtClean="0"/>
              <a:t> 	Measure </a:t>
            </a:r>
            <a:r>
              <a:rPr lang="en-US" sz="1600" dirty="0"/>
              <a:t>the maximum width of the diagram of the animal cell, in </a:t>
            </a:r>
            <a:r>
              <a:rPr lang="en-US" sz="1600" dirty="0" smtClean="0"/>
              <a:t>mm.</a:t>
            </a:r>
            <a:br>
              <a:rPr lang="en-US" sz="1600" dirty="0" smtClean="0"/>
            </a:br>
            <a:r>
              <a:rPr lang="en-US" sz="1600" b="1" dirty="0" smtClean="0"/>
              <a:t>ii</a:t>
            </a:r>
            <a:r>
              <a:rPr lang="en-US" sz="1600" dirty="0" smtClean="0"/>
              <a:t> 	Calculate </a:t>
            </a:r>
            <a:r>
              <a:rPr lang="en-US" sz="1600" dirty="0"/>
              <a:t>the magnification of the animal cell diagram. Show your working.</a:t>
            </a:r>
            <a:br>
              <a:rPr lang="en-US" sz="1600" dirty="0"/>
            </a:br>
            <a:r>
              <a:rPr lang="en-US" sz="1600" dirty="0" smtClean="0"/>
              <a:t/>
            </a:r>
            <a:br>
              <a:rPr lang="en-US" sz="1600" dirty="0" smtClean="0"/>
            </a:br>
            <a:r>
              <a:rPr lang="en-US" sz="1600" b="1" dirty="0" smtClean="0"/>
              <a:t>Magnification </a:t>
            </a:r>
            <a:r>
              <a:rPr lang="en-US" sz="1600" b="1" dirty="0"/>
              <a:t>=</a:t>
            </a:r>
          </a:p>
          <a:p>
            <a:pPr marL="622300" indent="-269875">
              <a:buClr>
                <a:srgbClr val="C00000"/>
              </a:buClr>
              <a:buFont typeface="+mj-lt"/>
              <a:buAutoNum type="alphaLcPeriod"/>
              <a:tabLst>
                <a:tab pos="1173163" algn="l"/>
                <a:tab pos="8435975" algn="r"/>
              </a:tabLst>
            </a:pPr>
            <a:r>
              <a:rPr lang="en-US" sz="1600" dirty="0" smtClean="0"/>
              <a:t>The </a:t>
            </a:r>
            <a:r>
              <a:rPr lang="en-US" sz="1600" dirty="0"/>
              <a:t>magnification of the plant cell diagram is x 80. Calculate the real height of the plant cell. Show your </a:t>
            </a:r>
            <a:r>
              <a:rPr lang="en-US" sz="1600" dirty="0" smtClean="0"/>
              <a:t>working.</a:t>
            </a:r>
            <a:br>
              <a:rPr lang="en-US" sz="1600" dirty="0" smtClean="0"/>
            </a:br>
            <a:r>
              <a:rPr lang="en-US" sz="1600" b="1" dirty="0" smtClean="0"/>
              <a:t>Height </a:t>
            </a:r>
            <a:r>
              <a:rPr lang="en-US" sz="1600" b="1" dirty="0"/>
              <a:t>=</a:t>
            </a:r>
          </a:p>
        </p:txBody>
      </p:sp>
      <p:sp>
        <p:nvSpPr>
          <p:cNvPr id="5" name="Round Same Side Corner Rectangle 4">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a:t>
            </a:r>
            <a:endParaRPr lang="en-GB" sz="1400" b="1" dirty="0">
              <a:latin typeface="Arial" panose="020B0604020202020204" pitchFamily="34" charset="0"/>
              <a:cs typeface="Arial" panose="020B0604020202020204" pitchFamily="34" charset="0"/>
            </a:endParaRPr>
          </a:p>
        </p:txBody>
      </p:sp>
      <p:sp>
        <p:nvSpPr>
          <p:cNvPr id="2" name="Rectangle 1"/>
          <p:cNvSpPr/>
          <p:nvPr/>
        </p:nvSpPr>
        <p:spPr>
          <a:xfrm>
            <a:off x="231417" y="1196752"/>
            <a:ext cx="8589055" cy="1015663"/>
          </a:xfrm>
          <a:prstGeom prst="rect">
            <a:avLst/>
          </a:prstGeom>
          <a:solidFill>
            <a:srgbClr val="C1D6FF"/>
          </a:solidFill>
          <a:ln w="38100">
            <a:solidFill>
              <a:schemeClr val="tx1"/>
            </a:solidFill>
          </a:ln>
        </p:spPr>
        <p:txBody>
          <a:bodyPr wrap="square">
            <a:spAutoFit/>
          </a:bodyPr>
          <a:lstStyle/>
          <a:p>
            <a:r>
              <a:rPr lang="en-US" sz="2000" dirty="0"/>
              <a:t>This exercise will help you to improve your knowledge of the structure of animal and plant cells, and give </a:t>
            </a:r>
            <a:r>
              <a:rPr lang="en-US" sz="2000" dirty="0" smtClean="0"/>
              <a:t>you more </a:t>
            </a:r>
            <a:r>
              <a:rPr lang="en-US" sz="2000" dirty="0"/>
              <a:t>practice in calculating magnification.</a:t>
            </a:r>
            <a:endParaRPr lang="en-GB" sz="2000" dirty="0"/>
          </a:p>
        </p:txBody>
      </p:sp>
      <p:pic>
        <p:nvPicPr>
          <p:cNvPr id="8" name="Picture 7"/>
          <p:cNvPicPr/>
          <p:nvPr/>
        </p:nvPicPr>
        <p:blipFill rotWithShape="1">
          <a:blip r:embed="rId3" cstate="print">
            <a:extLst>
              <a:ext uri="{28A0092B-C50C-407E-A947-70E740481C1C}">
                <a14:useLocalDpi xmlns:a14="http://schemas.microsoft.com/office/drawing/2010/main"/>
              </a:ext>
            </a:extLst>
          </a:blip>
          <a:srcRect/>
          <a:stretch/>
        </p:blipFill>
        <p:spPr bwMode="auto">
          <a:xfrm>
            <a:off x="4283968" y="2257742"/>
            <a:ext cx="4509048" cy="1531298"/>
          </a:xfrm>
          <a:prstGeom prst="rect">
            <a:avLst/>
          </a:prstGeom>
          <a:ln>
            <a:noFill/>
          </a:ln>
          <a:extLst>
            <a:ext uri="{53640926-AAD7-44D8-BBD7-CCE9431645EC}">
              <a14:shadowObscured xmlns:a14="http://schemas.microsoft.com/office/drawing/2010/main"/>
            </a:ext>
          </a:extLst>
        </p:spPr>
      </p:pic>
      <p:sp>
        <p:nvSpPr>
          <p:cNvPr id="3" name="TextBox 2">
            <a:hlinkClick r:id="rId4" action="ppaction://hlinkfile"/>
          </p:cNvPr>
          <p:cNvSpPr txBox="1"/>
          <p:nvPr/>
        </p:nvSpPr>
        <p:spPr>
          <a:xfrm>
            <a:off x="8395228" y="4946203"/>
            <a:ext cx="561372" cy="830997"/>
          </a:xfrm>
          <a:prstGeom prst="rect">
            <a:avLst/>
          </a:prstGeom>
          <a:noFill/>
        </p:spPr>
        <p:txBody>
          <a:bodyPr wrap="none" rtlCol="0">
            <a:spAutoFit/>
          </a:bodyPr>
          <a:lstStyle/>
          <a:p>
            <a:r>
              <a:rPr lang="en-IE" sz="4800" b="1" dirty="0" smtClean="0">
                <a:solidFill>
                  <a:srgbClr val="FF0000"/>
                </a:solidFill>
              </a:rPr>
              <a:t>?</a:t>
            </a:r>
            <a:endParaRPr lang="en-GB" sz="2400" b="1" dirty="0">
              <a:solidFill>
                <a:srgbClr val="FF0000"/>
              </a:solidFill>
            </a:endParaRPr>
          </a:p>
        </p:txBody>
      </p:sp>
      <p:sp>
        <p:nvSpPr>
          <p:cNvPr id="10" name="Oval 9"/>
          <p:cNvSpPr/>
          <p:nvPr/>
        </p:nvSpPr>
        <p:spPr>
          <a:xfrm>
            <a:off x="8532440" y="980728"/>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sym typeface="Wingdings 2" panose="05020102010507070707" pitchFamily="18" charset="2"/>
              </a:rPr>
              <a:t></a:t>
            </a:r>
            <a:endParaRPr lang="en-GB" b="1" dirty="0">
              <a:latin typeface="Cairo SF" pitchFamily="2" charset="0"/>
            </a:endParaRPr>
          </a:p>
        </p:txBody>
      </p:sp>
    </p:spTree>
    <p:extLst>
      <p:ext uri="{BB962C8B-B14F-4D97-AF65-F5344CB8AC3E}">
        <p14:creationId xmlns:p14="http://schemas.microsoft.com/office/powerpoint/2010/main" val="2877317740"/>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560840" cy="625434"/>
          </a:xfrm>
        </p:spPr>
        <p:txBody>
          <a:bodyPr>
            <a:noAutofit/>
          </a:bodyPr>
          <a:lstStyle/>
          <a:p>
            <a:r>
              <a:rPr lang="en-US" sz="2800" dirty="0"/>
              <a:t>2.2 </a:t>
            </a:r>
            <a:r>
              <a:rPr lang="en-US" sz="2800" dirty="0" smtClean="0"/>
              <a:t>- Drawing Cells </a:t>
            </a:r>
            <a:r>
              <a:rPr lang="en-US" sz="2800" dirty="0"/>
              <a:t>and </a:t>
            </a:r>
            <a:r>
              <a:rPr lang="en-US" sz="2800" dirty="0" smtClean="0"/>
              <a:t>Calculating Magnification</a:t>
            </a:r>
            <a:endParaRPr lang="en-GB" sz="2800" b="1" dirty="0" smtClean="0"/>
          </a:p>
        </p:txBody>
      </p:sp>
      <p:sp>
        <p:nvSpPr>
          <p:cNvPr id="6" name="Rectangle 33"/>
          <p:cNvSpPr/>
          <p:nvPr/>
        </p:nvSpPr>
        <p:spPr>
          <a:xfrm>
            <a:off x="179512" y="1131713"/>
            <a:ext cx="8712968" cy="541686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a:buClr>
                <a:srgbClr val="C00000"/>
              </a:buClr>
              <a:tabLst>
                <a:tab pos="809625" algn="l"/>
                <a:tab pos="1073150" algn="l"/>
                <a:tab pos="8435975" algn="r"/>
              </a:tabLst>
            </a:pPr>
            <a:r>
              <a:rPr lang="en-US" sz="1700" dirty="0" smtClean="0"/>
              <a:t/>
            </a:r>
            <a:br>
              <a:rPr lang="en-US" sz="1700" dirty="0" smtClean="0"/>
            </a:br>
            <a:endParaRPr lang="en-US" sz="600" dirty="0" smtClean="0"/>
          </a:p>
          <a:p>
            <a:pPr>
              <a:buClr>
                <a:srgbClr val="C00000"/>
              </a:buClr>
              <a:tabLst>
                <a:tab pos="809625" algn="l"/>
                <a:tab pos="1073150" algn="l"/>
                <a:tab pos="8435975" algn="r"/>
              </a:tabLst>
            </a:pPr>
            <a:r>
              <a:rPr lang="en-US" sz="1700" dirty="0"/>
              <a:t>Look carefully at Figure 2.5 on page 20 in your </a:t>
            </a:r>
            <a:r>
              <a:rPr lang="en-US" sz="1700" dirty="0" err="1"/>
              <a:t>Coursebook</a:t>
            </a:r>
            <a:r>
              <a:rPr lang="en-US" sz="1700" dirty="0"/>
              <a:t>.</a:t>
            </a:r>
          </a:p>
          <a:p>
            <a:pPr marL="342900" indent="-342900">
              <a:buClr>
                <a:srgbClr val="C00000"/>
              </a:buClr>
              <a:buFont typeface="+mj-lt"/>
              <a:buAutoNum type="alphaLcPeriod"/>
              <a:tabLst>
                <a:tab pos="620713" algn="l"/>
                <a:tab pos="1881188" algn="l"/>
                <a:tab pos="5210175" algn="l"/>
                <a:tab pos="6815138" algn="l"/>
                <a:tab pos="8435975" algn="r"/>
              </a:tabLst>
            </a:pPr>
            <a:r>
              <a:rPr lang="en-US" sz="1700" b="1" dirty="0" err="1" smtClean="0"/>
              <a:t>i</a:t>
            </a:r>
            <a:r>
              <a:rPr lang="en-US" sz="1700" dirty="0" smtClean="0"/>
              <a:t> 	In </a:t>
            </a:r>
            <a:r>
              <a:rPr lang="en-US" sz="1700" dirty="0"/>
              <a:t>the space below, make a large diagram of the largest cell (the one near the top of the photograph). You cannot see all of the cell, as its ends are out of the picture. Draw only the part that you can see.</a:t>
            </a:r>
            <a:br>
              <a:rPr lang="en-US" sz="1700" dirty="0"/>
            </a:br>
            <a:r>
              <a:rPr lang="en-US" sz="1700" dirty="0"/>
              <a:t/>
            </a:r>
            <a:br>
              <a:rPr lang="en-US" sz="1700" dirty="0"/>
            </a:br>
            <a:r>
              <a:rPr lang="en-US" sz="1700" dirty="0"/>
              <a:t/>
            </a:r>
            <a:br>
              <a:rPr lang="en-US" sz="1700" dirty="0"/>
            </a:br>
            <a:r>
              <a:rPr lang="en-US" sz="1700" dirty="0"/>
              <a:t/>
            </a:r>
            <a:br>
              <a:rPr lang="en-US" sz="1700" dirty="0"/>
            </a:br>
            <a:r>
              <a:rPr lang="en-US" sz="1700" dirty="0"/>
              <a:t/>
            </a:r>
            <a:br>
              <a:rPr lang="en-US" sz="1700" dirty="0"/>
            </a:br>
            <a:r>
              <a:rPr lang="en-US" sz="1700" dirty="0"/>
              <a:t/>
            </a:r>
            <a:br>
              <a:rPr lang="en-US" sz="1700" dirty="0"/>
            </a:br>
            <a:r>
              <a:rPr lang="en-US" sz="1700" dirty="0"/>
              <a:t/>
            </a:r>
            <a:br>
              <a:rPr lang="en-US" sz="1700" dirty="0"/>
            </a:br>
            <a:r>
              <a:rPr lang="en-US" sz="1700" dirty="0"/>
              <a:t/>
            </a:r>
            <a:br>
              <a:rPr lang="en-US" sz="1700" dirty="0"/>
            </a:br>
            <a:r>
              <a:rPr lang="en-US" sz="1700" dirty="0"/>
              <a:t/>
            </a:r>
            <a:br>
              <a:rPr lang="en-US" sz="1700" dirty="0"/>
            </a:br>
            <a:r>
              <a:rPr lang="en-US" sz="1700" dirty="0"/>
              <a:t/>
            </a:r>
            <a:br>
              <a:rPr lang="en-US" sz="1700" dirty="0"/>
            </a:br>
            <a:r>
              <a:rPr lang="en-US" sz="1700" dirty="0"/>
              <a:t/>
            </a:r>
            <a:br>
              <a:rPr lang="en-US" sz="1700" dirty="0"/>
            </a:br>
            <a:r>
              <a:rPr lang="en-US" sz="1700" b="1" dirty="0"/>
              <a:t>ii</a:t>
            </a:r>
            <a:r>
              <a:rPr lang="en-US" sz="1700" dirty="0"/>
              <a:t> Label these structures on your diagram. You will have to make a sensible guess </a:t>
            </a:r>
            <a:r>
              <a:rPr lang="en-US" sz="1700" dirty="0" smtClean="0"/>
              <a:t/>
            </a:r>
            <a:br>
              <a:rPr lang="en-US" sz="1700" dirty="0" smtClean="0"/>
            </a:br>
            <a:r>
              <a:rPr lang="en-US" sz="1700" dirty="0" smtClean="0"/>
              <a:t>as </a:t>
            </a:r>
            <a:r>
              <a:rPr lang="en-US" sz="1700" dirty="0"/>
              <a:t>to which structure is the </a:t>
            </a:r>
            <a:r>
              <a:rPr lang="en-US" sz="1700" dirty="0" smtClean="0"/>
              <a:t>nucleus.</a:t>
            </a:r>
            <a:br>
              <a:rPr lang="en-US" sz="1700" dirty="0" smtClean="0"/>
            </a:br>
            <a:r>
              <a:rPr lang="en-US" sz="1700" b="1" dirty="0" smtClean="0"/>
              <a:t>cell </a:t>
            </a:r>
            <a:r>
              <a:rPr lang="en-US" sz="1700" b="1" dirty="0"/>
              <a:t>wall </a:t>
            </a:r>
            <a:r>
              <a:rPr lang="en-US" sz="1700" b="1" dirty="0" smtClean="0"/>
              <a:t>	position </a:t>
            </a:r>
            <a:r>
              <a:rPr lang="en-US" sz="1700" b="1" dirty="0"/>
              <a:t>of cell membrane </a:t>
            </a:r>
            <a:r>
              <a:rPr lang="en-US" sz="1700" b="1" dirty="0" smtClean="0"/>
              <a:t>	chloroplast 	nucleus</a:t>
            </a:r>
            <a:endParaRPr lang="en-US" sz="1700" b="1" dirty="0"/>
          </a:p>
        </p:txBody>
      </p:sp>
      <p:sp>
        <p:nvSpPr>
          <p:cNvPr id="5" name="Round Same Side Corner Rectangle 4">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8</a:t>
            </a:r>
            <a:endParaRPr lang="en-GB" sz="1400" b="1" dirty="0">
              <a:latin typeface="Arial" panose="020B0604020202020204" pitchFamily="34" charset="0"/>
              <a:cs typeface="Arial" panose="020B0604020202020204" pitchFamily="34" charset="0"/>
            </a:endParaRPr>
          </a:p>
        </p:txBody>
      </p:sp>
      <p:sp>
        <p:nvSpPr>
          <p:cNvPr id="2" name="Rectangle 1"/>
          <p:cNvSpPr/>
          <p:nvPr/>
        </p:nvSpPr>
        <p:spPr>
          <a:xfrm>
            <a:off x="231417" y="1196752"/>
            <a:ext cx="8589055" cy="707886"/>
          </a:xfrm>
          <a:prstGeom prst="rect">
            <a:avLst/>
          </a:prstGeom>
          <a:solidFill>
            <a:srgbClr val="C1D6FF"/>
          </a:solidFill>
          <a:ln w="38100">
            <a:solidFill>
              <a:schemeClr val="tx1"/>
            </a:solidFill>
          </a:ln>
        </p:spPr>
        <p:txBody>
          <a:bodyPr wrap="square">
            <a:spAutoFit/>
          </a:bodyPr>
          <a:lstStyle/>
          <a:p>
            <a:r>
              <a:rPr lang="en-US" sz="2000" dirty="0"/>
              <a:t>This exercise helps you to improve your observation and drawing skills (A03.3), as well as giving you more practice in calculating magnification.</a:t>
            </a:r>
            <a:endParaRPr lang="en-GB" sz="2000" dirty="0"/>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408514" y="2855865"/>
            <a:ext cx="2375644" cy="2741489"/>
          </a:xfrm>
          <a:prstGeom prst="rect">
            <a:avLst/>
          </a:prstGeom>
        </p:spPr>
      </p:pic>
      <p:sp>
        <p:nvSpPr>
          <p:cNvPr id="9" name="TextBox 8">
            <a:hlinkClick r:id="rId4" action="ppaction://hlinkfile"/>
          </p:cNvPr>
          <p:cNvSpPr txBox="1"/>
          <p:nvPr/>
        </p:nvSpPr>
        <p:spPr>
          <a:xfrm>
            <a:off x="8395228" y="5877272"/>
            <a:ext cx="561372" cy="830997"/>
          </a:xfrm>
          <a:prstGeom prst="rect">
            <a:avLst/>
          </a:prstGeom>
          <a:noFill/>
        </p:spPr>
        <p:txBody>
          <a:bodyPr wrap="none" rtlCol="0">
            <a:spAutoFit/>
          </a:bodyPr>
          <a:lstStyle/>
          <a:p>
            <a:r>
              <a:rPr lang="en-IE" sz="4800" b="1" dirty="0" smtClean="0">
                <a:solidFill>
                  <a:srgbClr val="FF0000"/>
                </a:solidFill>
              </a:rPr>
              <a:t>?</a:t>
            </a:r>
            <a:endParaRPr lang="en-GB" sz="2400" b="1" dirty="0">
              <a:solidFill>
                <a:srgbClr val="FF0000"/>
              </a:solidFill>
            </a:endParaRPr>
          </a:p>
        </p:txBody>
      </p:sp>
      <p:sp>
        <p:nvSpPr>
          <p:cNvPr id="10" name="Oval 9"/>
          <p:cNvSpPr/>
          <p:nvPr/>
        </p:nvSpPr>
        <p:spPr>
          <a:xfrm>
            <a:off x="8532440" y="980728"/>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sym typeface="Wingdings 2" panose="05020102010507070707" pitchFamily="18" charset="2"/>
              </a:rPr>
              <a:t></a:t>
            </a:r>
            <a:endParaRPr lang="en-GB" b="1" dirty="0">
              <a:latin typeface="Cairo SF" pitchFamily="2" charset="0"/>
            </a:endParaRPr>
          </a:p>
        </p:txBody>
      </p:sp>
    </p:spTree>
    <p:extLst>
      <p:ext uri="{BB962C8B-B14F-4D97-AF65-F5344CB8AC3E}">
        <p14:creationId xmlns:p14="http://schemas.microsoft.com/office/powerpoint/2010/main" val="367061602"/>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560840" cy="625434"/>
          </a:xfrm>
        </p:spPr>
        <p:txBody>
          <a:bodyPr>
            <a:noAutofit/>
          </a:bodyPr>
          <a:lstStyle/>
          <a:p>
            <a:r>
              <a:rPr lang="en-US" sz="2800" dirty="0"/>
              <a:t>2.2 </a:t>
            </a:r>
            <a:r>
              <a:rPr lang="en-US" sz="2800" dirty="0" smtClean="0"/>
              <a:t>- Drawing Cells </a:t>
            </a:r>
            <a:r>
              <a:rPr lang="en-US" sz="2800" dirty="0"/>
              <a:t>and </a:t>
            </a:r>
            <a:r>
              <a:rPr lang="en-US" sz="2800" dirty="0" smtClean="0"/>
              <a:t>Calculating Magnification</a:t>
            </a:r>
            <a:endParaRPr lang="en-GB" sz="2800" b="1" dirty="0" smtClean="0"/>
          </a:p>
        </p:txBody>
      </p:sp>
      <p:sp>
        <p:nvSpPr>
          <p:cNvPr id="6" name="Rectangle 33"/>
          <p:cNvSpPr/>
          <p:nvPr/>
        </p:nvSpPr>
        <p:spPr>
          <a:xfrm>
            <a:off x="179512" y="1131713"/>
            <a:ext cx="8712968" cy="5478423"/>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809625" algn="l"/>
                <a:tab pos="1073150" algn="l"/>
                <a:tab pos="8435975" algn="r"/>
              </a:tabLst>
            </a:pPr>
            <a:r>
              <a:rPr lang="en-US" sz="2500" dirty="0"/>
              <a:t>Use the check list below to give yourself a mark for your drawing. For each point, award yourself:</a:t>
            </a:r>
          </a:p>
          <a:p>
            <a:pPr>
              <a:buClr>
                <a:srgbClr val="C00000"/>
              </a:buClr>
              <a:tabLst>
                <a:tab pos="809625" algn="l"/>
                <a:tab pos="1073150" algn="l"/>
                <a:tab pos="8435975" algn="r"/>
              </a:tabLst>
            </a:pPr>
            <a:r>
              <a:rPr lang="en-US" sz="2500" dirty="0"/>
              <a:t>2 marks if you did it really well</a:t>
            </a:r>
          </a:p>
          <a:p>
            <a:pPr>
              <a:buClr>
                <a:srgbClr val="C00000"/>
              </a:buClr>
              <a:tabLst>
                <a:tab pos="809625" algn="l"/>
                <a:tab pos="1073150" algn="l"/>
                <a:tab pos="8435975" algn="r"/>
              </a:tabLst>
            </a:pPr>
            <a:r>
              <a:rPr lang="en-US" sz="2500" dirty="0"/>
              <a:t>1 mark if you made a good attempt at it and partly succeeded </a:t>
            </a:r>
            <a:endParaRPr lang="en-US" sz="2500" dirty="0" smtClean="0"/>
          </a:p>
          <a:p>
            <a:pPr marL="1069975" indent="-1069975"/>
            <a:r>
              <a:rPr lang="en-US" sz="2500" dirty="0" smtClean="0"/>
              <a:t>0 </a:t>
            </a:r>
            <a:r>
              <a:rPr lang="en-US" sz="2500" dirty="0"/>
              <a:t>marks if you did not try to do it, or did not </a:t>
            </a:r>
            <a:r>
              <a:rPr lang="en-US" sz="2500" dirty="0" smtClean="0"/>
              <a:t>succeed.</a:t>
            </a:r>
          </a:p>
          <a:p>
            <a:pPr marL="1069975" indent="-1069975"/>
            <a:r>
              <a:rPr lang="en-US" sz="2500" b="1" dirty="0" smtClean="0"/>
              <a:t>Self-assessment </a:t>
            </a:r>
            <a:r>
              <a:rPr lang="en-US" sz="2500" b="1" dirty="0"/>
              <a:t>check list for </a:t>
            </a:r>
            <a:r>
              <a:rPr lang="en-US" sz="2500" b="1" dirty="0" smtClean="0"/>
              <a:t>drawing:</a:t>
            </a:r>
            <a:endParaRPr lang="en-US" sz="2500" dirty="0"/>
          </a:p>
          <a:p>
            <a:pPr marL="1069975" indent="-1069975"/>
            <a:r>
              <a:rPr lang="en-US" sz="2500" dirty="0" smtClean="0"/>
              <a:t>12-14 	Excellent</a:t>
            </a:r>
            <a:r>
              <a:rPr lang="en-US" sz="2500" dirty="0"/>
              <a:t>.</a:t>
            </a:r>
          </a:p>
          <a:p>
            <a:pPr marL="1069975" indent="-1069975">
              <a:buClr>
                <a:srgbClr val="C00000"/>
              </a:buClr>
              <a:tabLst>
                <a:tab pos="1073150" algn="l"/>
                <a:tab pos="8435975" algn="r"/>
              </a:tabLst>
            </a:pPr>
            <a:r>
              <a:rPr lang="en-US" sz="2500" dirty="0"/>
              <a:t>10-12 </a:t>
            </a:r>
            <a:r>
              <a:rPr lang="en-US" sz="2500" dirty="0" smtClean="0"/>
              <a:t>	Good</a:t>
            </a:r>
            <a:r>
              <a:rPr lang="en-US" sz="2500" dirty="0"/>
              <a:t>.</a:t>
            </a:r>
          </a:p>
          <a:p>
            <a:pPr marL="1069975" indent="-1069975">
              <a:buClr>
                <a:srgbClr val="C00000"/>
              </a:buClr>
              <a:tabLst>
                <a:tab pos="1073150" algn="l"/>
                <a:tab pos="8435975" algn="r"/>
              </a:tabLst>
            </a:pPr>
            <a:r>
              <a:rPr lang="en-US" sz="2500" dirty="0" smtClean="0"/>
              <a:t>7-9 	A </a:t>
            </a:r>
            <a:r>
              <a:rPr lang="en-US" sz="2500" dirty="0"/>
              <a:t>good start, but you need to improve quite a </a:t>
            </a:r>
            <a:r>
              <a:rPr lang="en-US" sz="2500" dirty="0" smtClean="0"/>
              <a:t>bit.</a:t>
            </a:r>
          </a:p>
          <a:p>
            <a:pPr marL="1069975" indent="-1069975">
              <a:buClr>
                <a:srgbClr val="C00000"/>
              </a:buClr>
              <a:tabLst>
                <a:tab pos="1073150" algn="l"/>
                <a:tab pos="8435975" algn="r"/>
              </a:tabLst>
            </a:pPr>
            <a:r>
              <a:rPr lang="en-US" sz="2500" dirty="0" smtClean="0"/>
              <a:t>5-8 	Poor</a:t>
            </a:r>
            <a:r>
              <a:rPr lang="en-US" sz="2500" dirty="0"/>
              <a:t>. Try this same drawing again, using a new sheet of paper.</a:t>
            </a:r>
          </a:p>
          <a:p>
            <a:pPr marL="1069975" indent="-1069975">
              <a:buClr>
                <a:srgbClr val="C00000"/>
              </a:buClr>
              <a:tabLst>
                <a:tab pos="1073150" algn="l"/>
                <a:tab pos="8435975" algn="r"/>
              </a:tabLst>
            </a:pPr>
            <a:r>
              <a:rPr lang="en-US" sz="2500" dirty="0"/>
              <a:t>1 -4 </a:t>
            </a:r>
            <a:r>
              <a:rPr lang="en-US" sz="2500" dirty="0" smtClean="0"/>
              <a:t>	Very </a:t>
            </a:r>
            <a:r>
              <a:rPr lang="en-US" sz="2500" dirty="0"/>
              <a:t>poor. Read through all the criteria again, and then try the same drawing.</a:t>
            </a:r>
            <a:endParaRPr lang="en-US" sz="2500" b="1" dirty="0"/>
          </a:p>
        </p:txBody>
      </p:sp>
      <p:sp>
        <p:nvSpPr>
          <p:cNvPr id="5" name="Round Same Side Corner Rectangle 4">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8</a:t>
            </a:r>
            <a:endParaRPr lang="en-GB" sz="1400" b="1" dirty="0">
              <a:latin typeface="Arial" panose="020B0604020202020204" pitchFamily="34" charset="0"/>
              <a:cs typeface="Arial" panose="020B0604020202020204" pitchFamily="34" charset="0"/>
            </a:endParaRPr>
          </a:p>
        </p:txBody>
      </p:sp>
      <p:sp>
        <p:nvSpPr>
          <p:cNvPr id="8" name="Oval 7"/>
          <p:cNvSpPr/>
          <p:nvPr/>
        </p:nvSpPr>
        <p:spPr>
          <a:xfrm>
            <a:off x="8532440" y="980728"/>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sym typeface="Wingdings 2" panose="05020102010507070707" pitchFamily="18" charset="2"/>
              </a:rPr>
              <a:t></a:t>
            </a:r>
            <a:endParaRPr lang="en-GB" b="1" dirty="0">
              <a:latin typeface="Cairo SF" pitchFamily="2" charset="0"/>
            </a:endParaRPr>
          </a:p>
        </p:txBody>
      </p:sp>
      <p:sp>
        <p:nvSpPr>
          <p:cNvPr id="9" name="TextBox 8">
            <a:hlinkClick r:id="rId3" action="ppaction://hlinkfile"/>
          </p:cNvPr>
          <p:cNvSpPr txBox="1"/>
          <p:nvPr/>
        </p:nvSpPr>
        <p:spPr>
          <a:xfrm>
            <a:off x="8395228" y="4946203"/>
            <a:ext cx="561372" cy="830997"/>
          </a:xfrm>
          <a:prstGeom prst="rect">
            <a:avLst/>
          </a:prstGeom>
          <a:noFill/>
        </p:spPr>
        <p:txBody>
          <a:bodyPr wrap="none" rtlCol="0">
            <a:spAutoFit/>
          </a:bodyPr>
          <a:lstStyle/>
          <a:p>
            <a:r>
              <a:rPr lang="en-IE" sz="48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2137571005"/>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560840" cy="625434"/>
          </a:xfrm>
        </p:spPr>
        <p:txBody>
          <a:bodyPr>
            <a:noAutofit/>
          </a:bodyPr>
          <a:lstStyle/>
          <a:p>
            <a:r>
              <a:rPr lang="en-US" sz="2800" dirty="0"/>
              <a:t>2.2 </a:t>
            </a:r>
            <a:r>
              <a:rPr lang="en-US" sz="2800" dirty="0" smtClean="0"/>
              <a:t>- Drawing Cells </a:t>
            </a:r>
            <a:r>
              <a:rPr lang="en-US" sz="2800" dirty="0"/>
              <a:t>and </a:t>
            </a:r>
            <a:r>
              <a:rPr lang="en-US" sz="2800" dirty="0" smtClean="0"/>
              <a:t>Calculating Magnification</a:t>
            </a:r>
            <a:endParaRPr lang="en-GB" sz="2800" b="1" dirty="0" smtClean="0"/>
          </a:p>
        </p:txBody>
      </p:sp>
      <p:sp>
        <p:nvSpPr>
          <p:cNvPr id="6" name="Rectangle 33"/>
          <p:cNvSpPr/>
          <p:nvPr/>
        </p:nvSpPr>
        <p:spPr>
          <a:xfrm>
            <a:off x="179512" y="1131713"/>
            <a:ext cx="8712968" cy="5478423"/>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809625" algn="l"/>
                <a:tab pos="1073150" algn="l"/>
                <a:tab pos="8435975" algn="r"/>
              </a:tabLst>
            </a:pPr>
            <a:endParaRPr lang="en-US" sz="2500" b="1" dirty="0" smtClean="0"/>
          </a:p>
          <a:p>
            <a:pPr>
              <a:buClr>
                <a:srgbClr val="C00000"/>
              </a:buClr>
              <a:tabLst>
                <a:tab pos="809625" algn="l"/>
                <a:tab pos="1073150" algn="l"/>
                <a:tab pos="8435975" algn="r"/>
              </a:tabLst>
            </a:pPr>
            <a:endParaRPr lang="en-US" sz="2500" b="1" dirty="0"/>
          </a:p>
          <a:p>
            <a:pPr>
              <a:buClr>
                <a:srgbClr val="C00000"/>
              </a:buClr>
              <a:tabLst>
                <a:tab pos="809625" algn="l"/>
                <a:tab pos="1073150" algn="l"/>
                <a:tab pos="8435975" algn="r"/>
              </a:tabLst>
            </a:pPr>
            <a:endParaRPr lang="en-US" sz="2500" b="1" dirty="0" smtClean="0"/>
          </a:p>
          <a:p>
            <a:pPr>
              <a:buClr>
                <a:srgbClr val="C00000"/>
              </a:buClr>
              <a:tabLst>
                <a:tab pos="809625" algn="l"/>
                <a:tab pos="1073150" algn="l"/>
                <a:tab pos="8435975" algn="r"/>
              </a:tabLst>
            </a:pPr>
            <a:endParaRPr lang="en-US" sz="2500" b="1" dirty="0"/>
          </a:p>
          <a:p>
            <a:pPr>
              <a:buClr>
                <a:srgbClr val="C00000"/>
              </a:buClr>
              <a:tabLst>
                <a:tab pos="809625" algn="l"/>
                <a:tab pos="1073150" algn="l"/>
                <a:tab pos="8435975" algn="r"/>
              </a:tabLst>
            </a:pPr>
            <a:endParaRPr lang="en-US" sz="2500" b="1" dirty="0" smtClean="0"/>
          </a:p>
          <a:p>
            <a:pPr>
              <a:buClr>
                <a:srgbClr val="C00000"/>
              </a:buClr>
              <a:tabLst>
                <a:tab pos="809625" algn="l"/>
                <a:tab pos="1073150" algn="l"/>
                <a:tab pos="8435975" algn="r"/>
              </a:tabLst>
            </a:pPr>
            <a:endParaRPr lang="en-US" sz="2500" b="1" dirty="0"/>
          </a:p>
          <a:p>
            <a:pPr>
              <a:buClr>
                <a:srgbClr val="C00000"/>
              </a:buClr>
              <a:tabLst>
                <a:tab pos="809625" algn="l"/>
                <a:tab pos="1073150" algn="l"/>
                <a:tab pos="8435975" algn="r"/>
              </a:tabLst>
            </a:pPr>
            <a:endParaRPr lang="en-US" sz="2500" b="1" dirty="0" smtClean="0"/>
          </a:p>
          <a:p>
            <a:pPr>
              <a:buClr>
                <a:srgbClr val="C00000"/>
              </a:buClr>
              <a:tabLst>
                <a:tab pos="809625" algn="l"/>
                <a:tab pos="1073150" algn="l"/>
                <a:tab pos="8435975" algn="r"/>
              </a:tabLst>
            </a:pPr>
            <a:endParaRPr lang="en-US" sz="2500" b="1" dirty="0"/>
          </a:p>
          <a:p>
            <a:pPr>
              <a:buClr>
                <a:srgbClr val="C00000"/>
              </a:buClr>
              <a:tabLst>
                <a:tab pos="809625" algn="l"/>
                <a:tab pos="1073150" algn="l"/>
                <a:tab pos="8435975" algn="r"/>
              </a:tabLst>
            </a:pPr>
            <a:endParaRPr lang="en-US" sz="2500" b="1" dirty="0" smtClean="0"/>
          </a:p>
          <a:p>
            <a:pPr>
              <a:buClr>
                <a:srgbClr val="C00000"/>
              </a:buClr>
              <a:tabLst>
                <a:tab pos="809625" algn="l"/>
                <a:tab pos="1073150" algn="l"/>
                <a:tab pos="8435975" algn="r"/>
              </a:tabLst>
            </a:pPr>
            <a:endParaRPr lang="en-US" sz="2500" b="1" dirty="0"/>
          </a:p>
          <a:p>
            <a:pPr>
              <a:buClr>
                <a:srgbClr val="C00000"/>
              </a:buClr>
              <a:tabLst>
                <a:tab pos="809625" algn="l"/>
                <a:tab pos="1073150" algn="l"/>
                <a:tab pos="8435975" algn="r"/>
              </a:tabLst>
            </a:pPr>
            <a:endParaRPr lang="en-US" sz="2500" b="1" dirty="0" smtClean="0"/>
          </a:p>
          <a:p>
            <a:pPr>
              <a:buClr>
                <a:srgbClr val="C00000"/>
              </a:buClr>
              <a:tabLst>
                <a:tab pos="809625" algn="l"/>
                <a:tab pos="1073150" algn="l"/>
                <a:tab pos="8435975" algn="r"/>
              </a:tabLst>
            </a:pPr>
            <a:endParaRPr lang="en-US" sz="2500" b="1" dirty="0"/>
          </a:p>
          <a:p>
            <a:pPr>
              <a:buClr>
                <a:srgbClr val="C00000"/>
              </a:buClr>
              <a:tabLst>
                <a:tab pos="809625" algn="l"/>
                <a:tab pos="1073150" algn="l"/>
                <a:tab pos="8435975" algn="r"/>
              </a:tabLst>
            </a:pPr>
            <a:endParaRPr lang="en-US" sz="2500" b="1" dirty="0" smtClean="0"/>
          </a:p>
          <a:p>
            <a:pPr>
              <a:buClr>
                <a:srgbClr val="C00000"/>
              </a:buClr>
              <a:tabLst>
                <a:tab pos="809625" algn="l"/>
                <a:tab pos="1073150" algn="l"/>
                <a:tab pos="8435975" algn="r"/>
              </a:tabLst>
            </a:pPr>
            <a:endParaRPr lang="en-US" sz="2500" b="1" dirty="0"/>
          </a:p>
        </p:txBody>
      </p:sp>
      <p:sp>
        <p:nvSpPr>
          <p:cNvPr id="5" name="Round Same Side Corner Rectangle 4">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8</a:t>
            </a:r>
            <a:endParaRPr lang="en-GB" sz="14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455569075"/>
              </p:ext>
            </p:extLst>
          </p:nvPr>
        </p:nvGraphicFramePr>
        <p:xfrm>
          <a:off x="251520" y="1232756"/>
          <a:ext cx="8496945" cy="5215636"/>
        </p:xfrm>
        <a:graphic>
          <a:graphicData uri="http://schemas.openxmlformats.org/drawingml/2006/table">
            <a:tbl>
              <a:tblPr firstRow="1" bandRow="1">
                <a:tableStyleId>{5C22544A-7EE6-4342-B048-85BDC9FD1C3A}</a:tableStyleId>
              </a:tblPr>
              <a:tblGrid>
                <a:gridCol w="6336704"/>
                <a:gridCol w="648072"/>
                <a:gridCol w="1512169"/>
              </a:tblGrid>
              <a:tr h="185420">
                <a:tc rowSpan="2">
                  <a:txBody>
                    <a:bodyPr/>
                    <a:lstStyle/>
                    <a:p>
                      <a:r>
                        <a:rPr lang="en-GB" sz="1690" b="1" dirty="0" smtClean="0">
                          <a:latin typeface="Arial" panose="020B0604020202020204" pitchFamily="34" charset="0"/>
                          <a:cs typeface="Arial" panose="020B0604020202020204" pitchFamily="34" charset="0"/>
                        </a:rPr>
                        <a:t>Check point</a:t>
                      </a:r>
                      <a:endParaRPr lang="en-GB" sz="1690" b="1" dirty="0">
                        <a:latin typeface="Arial" panose="020B0604020202020204" pitchFamily="34" charset="0"/>
                        <a:cs typeface="Arial" panose="020B0604020202020204" pitchFamily="34" charset="0"/>
                      </a:endParaRPr>
                    </a:p>
                  </a:txBody>
                  <a:tcPr/>
                </a:tc>
                <a:tc gridSpan="2">
                  <a:txBody>
                    <a:bodyPr/>
                    <a:lstStyle/>
                    <a:p>
                      <a:r>
                        <a:rPr lang="en-GB" sz="1700" b="1" dirty="0" smtClean="0">
                          <a:latin typeface="Arial" panose="020B0604020202020204" pitchFamily="34" charset="0"/>
                          <a:cs typeface="Arial" panose="020B0604020202020204" pitchFamily="34" charset="0"/>
                        </a:rPr>
                        <a:t>Marks awarded</a:t>
                      </a:r>
                      <a:endParaRPr lang="en-GB" sz="1700" b="1" dirty="0">
                        <a:latin typeface="Arial" panose="020B0604020202020204" pitchFamily="34" charset="0"/>
                        <a:cs typeface="Arial" panose="020B0604020202020204" pitchFamily="34" charset="0"/>
                      </a:endParaRPr>
                    </a:p>
                  </a:txBody>
                  <a:tcPr/>
                </a:tc>
                <a:tc hMerge="1">
                  <a:txBody>
                    <a:bodyPr/>
                    <a:lstStyle/>
                    <a:p>
                      <a:endParaRPr lang="en-GB" dirty="0"/>
                    </a:p>
                  </a:txBody>
                  <a:tcPr/>
                </a:tc>
              </a:tr>
              <a:tr h="185420">
                <a:tc vMerge="1">
                  <a:txBody>
                    <a:bodyPr/>
                    <a:lstStyle/>
                    <a:p>
                      <a:endParaRPr lang="en-GB"/>
                    </a:p>
                  </a:txBody>
                  <a:tcPr/>
                </a:tc>
                <a:tc>
                  <a:txBody>
                    <a:bodyPr/>
                    <a:lstStyle/>
                    <a:p>
                      <a:r>
                        <a:rPr lang="en-IE" sz="1690" b="1" dirty="0" smtClean="0">
                          <a:latin typeface="Arial" panose="020B0604020202020204" pitchFamily="34" charset="0"/>
                          <a:cs typeface="Arial" panose="020B0604020202020204" pitchFamily="34" charset="0"/>
                        </a:rPr>
                        <a:t>You</a:t>
                      </a:r>
                      <a:endParaRPr lang="en-GB" sz="1690" b="1" dirty="0">
                        <a:latin typeface="Arial" panose="020B0604020202020204" pitchFamily="34" charset="0"/>
                        <a:cs typeface="Arial" panose="020B0604020202020204" pitchFamily="34" charset="0"/>
                      </a:endParaRPr>
                    </a:p>
                  </a:txBody>
                  <a:tcPr/>
                </a:tc>
                <a:tc>
                  <a:txBody>
                    <a:bodyPr/>
                    <a:lstStyle/>
                    <a:p>
                      <a:r>
                        <a:rPr lang="en-IE" sz="1690" b="1" dirty="0" smtClean="0">
                          <a:latin typeface="Arial" panose="020B0604020202020204" pitchFamily="34" charset="0"/>
                          <a:cs typeface="Arial" panose="020B0604020202020204" pitchFamily="34" charset="0"/>
                        </a:rPr>
                        <a:t>Your teacher</a:t>
                      </a:r>
                      <a:endParaRPr lang="en-GB" sz="1690" b="1" dirty="0">
                        <a:latin typeface="Arial" panose="020B0604020202020204" pitchFamily="34" charset="0"/>
                        <a:cs typeface="Arial" panose="020B0604020202020204" pitchFamily="34" charset="0"/>
                      </a:endParaRPr>
                    </a:p>
                  </a:txBody>
                  <a:tcPr/>
                </a:tc>
              </a:tr>
              <a:tr h="370840">
                <a:tc>
                  <a:txBody>
                    <a:bodyPr/>
                    <a:lstStyle/>
                    <a:p>
                      <a:r>
                        <a:rPr lang="en-US" sz="1690" dirty="0" smtClean="0">
                          <a:latin typeface="Arial" panose="020B0604020202020204" pitchFamily="34" charset="0"/>
                          <a:cs typeface="Arial" panose="020B0604020202020204" pitchFamily="34" charset="0"/>
                        </a:rPr>
                        <a:t>You used a sharp pencil and rubbed out mistakes really thoroughly.</a:t>
                      </a:r>
                      <a:endParaRPr lang="en-GB" sz="1690" dirty="0">
                        <a:latin typeface="Arial" panose="020B0604020202020204" pitchFamily="34" charset="0"/>
                        <a:cs typeface="Arial" panose="020B0604020202020204" pitchFamily="34" charset="0"/>
                      </a:endParaRPr>
                    </a:p>
                  </a:txBody>
                  <a:tcPr/>
                </a:tc>
                <a:tc>
                  <a:txBody>
                    <a:bodyPr/>
                    <a:lstStyle/>
                    <a:p>
                      <a:endParaRPr lang="en-GB" sz="1690">
                        <a:latin typeface="Arial" panose="020B0604020202020204" pitchFamily="34" charset="0"/>
                        <a:cs typeface="Arial" panose="020B0604020202020204" pitchFamily="34" charset="0"/>
                      </a:endParaRPr>
                    </a:p>
                  </a:txBody>
                  <a:tcPr/>
                </a:tc>
                <a:tc>
                  <a:txBody>
                    <a:bodyPr/>
                    <a:lstStyle/>
                    <a:p>
                      <a:endParaRPr lang="en-GB" sz="1690">
                        <a:latin typeface="Arial" panose="020B0604020202020204" pitchFamily="34" charset="0"/>
                        <a:cs typeface="Arial" panose="020B0604020202020204" pitchFamily="34" charset="0"/>
                      </a:endParaRPr>
                    </a:p>
                  </a:txBody>
                  <a:tcPr/>
                </a:tc>
              </a:tr>
              <a:tr h="370840">
                <a:tc>
                  <a:txBody>
                    <a:bodyPr/>
                    <a:lstStyle/>
                    <a:p>
                      <a:r>
                        <a:rPr lang="en-US" sz="1690" dirty="0" smtClean="0">
                          <a:latin typeface="Arial" panose="020B0604020202020204" pitchFamily="34" charset="0"/>
                          <a:cs typeface="Arial" panose="020B0604020202020204" pitchFamily="34" charset="0"/>
                        </a:rPr>
                        <a:t>You have drawn single lines, not many tries at the same line.</a:t>
                      </a:r>
                      <a:endParaRPr lang="en-GB" sz="1690" dirty="0">
                        <a:latin typeface="Arial" panose="020B0604020202020204" pitchFamily="34" charset="0"/>
                        <a:cs typeface="Arial" panose="020B0604020202020204" pitchFamily="34" charset="0"/>
                      </a:endParaRPr>
                    </a:p>
                  </a:txBody>
                  <a:tcPr/>
                </a:tc>
                <a:tc>
                  <a:txBody>
                    <a:bodyPr/>
                    <a:lstStyle/>
                    <a:p>
                      <a:endParaRPr lang="en-GB" sz="1690">
                        <a:latin typeface="Arial" panose="020B0604020202020204" pitchFamily="34" charset="0"/>
                        <a:cs typeface="Arial" panose="020B0604020202020204" pitchFamily="34" charset="0"/>
                      </a:endParaRPr>
                    </a:p>
                  </a:txBody>
                  <a:tcPr/>
                </a:tc>
                <a:tc>
                  <a:txBody>
                    <a:bodyPr/>
                    <a:lstStyle/>
                    <a:p>
                      <a:endParaRPr lang="en-GB" sz="1690">
                        <a:latin typeface="Arial" panose="020B0604020202020204" pitchFamily="34" charset="0"/>
                        <a:cs typeface="Arial" panose="020B0604020202020204" pitchFamily="34" charset="0"/>
                      </a:endParaRPr>
                    </a:p>
                  </a:txBody>
                  <a:tcPr/>
                </a:tc>
              </a:tr>
              <a:tr h="370840">
                <a:tc>
                  <a:txBody>
                    <a:bodyPr/>
                    <a:lstStyle/>
                    <a:p>
                      <a:r>
                        <a:rPr lang="en-US" sz="1690" dirty="0" smtClean="0">
                          <a:latin typeface="Arial" panose="020B0604020202020204" pitchFamily="34" charset="0"/>
                          <a:cs typeface="Arial" panose="020B0604020202020204" pitchFamily="34" charset="0"/>
                        </a:rPr>
                        <a:t>You have drawn the specimen the right shape, and with different parts in the correct proportions.</a:t>
                      </a:r>
                      <a:endParaRPr lang="en-GB" sz="1690" dirty="0">
                        <a:latin typeface="Arial" panose="020B0604020202020204" pitchFamily="34" charset="0"/>
                        <a:cs typeface="Arial" panose="020B0604020202020204" pitchFamily="34" charset="0"/>
                      </a:endParaRPr>
                    </a:p>
                  </a:txBody>
                  <a:tcPr/>
                </a:tc>
                <a:tc>
                  <a:txBody>
                    <a:bodyPr/>
                    <a:lstStyle/>
                    <a:p>
                      <a:endParaRPr lang="en-GB" sz="1690">
                        <a:latin typeface="Arial" panose="020B0604020202020204" pitchFamily="34" charset="0"/>
                        <a:cs typeface="Arial" panose="020B0604020202020204" pitchFamily="34" charset="0"/>
                      </a:endParaRPr>
                    </a:p>
                  </a:txBody>
                  <a:tcPr/>
                </a:tc>
                <a:tc>
                  <a:txBody>
                    <a:bodyPr/>
                    <a:lstStyle/>
                    <a:p>
                      <a:endParaRPr lang="en-GB" sz="1690">
                        <a:latin typeface="Arial" panose="020B0604020202020204" pitchFamily="34" charset="0"/>
                        <a:cs typeface="Arial" panose="020B0604020202020204" pitchFamily="34" charset="0"/>
                      </a:endParaRPr>
                    </a:p>
                  </a:txBody>
                  <a:tcPr/>
                </a:tc>
              </a:tr>
              <a:tr h="370840">
                <a:tc>
                  <a:txBody>
                    <a:bodyPr/>
                    <a:lstStyle/>
                    <a:p>
                      <a:r>
                        <a:rPr lang="en-US" sz="1690" dirty="0" smtClean="0">
                          <a:latin typeface="Arial" panose="020B0604020202020204" pitchFamily="34" charset="0"/>
                          <a:cs typeface="Arial" panose="020B0604020202020204" pitchFamily="34" charset="0"/>
                        </a:rPr>
                        <a:t>You have made a really large drawing, using the space provided.</a:t>
                      </a:r>
                      <a:endParaRPr lang="en-GB" sz="1690" dirty="0">
                        <a:latin typeface="Arial" panose="020B0604020202020204" pitchFamily="34" charset="0"/>
                        <a:cs typeface="Arial" panose="020B0604020202020204" pitchFamily="34" charset="0"/>
                      </a:endParaRPr>
                    </a:p>
                  </a:txBody>
                  <a:tcPr/>
                </a:tc>
                <a:tc>
                  <a:txBody>
                    <a:bodyPr/>
                    <a:lstStyle/>
                    <a:p>
                      <a:endParaRPr lang="en-GB" sz="1690">
                        <a:latin typeface="Arial" panose="020B0604020202020204" pitchFamily="34" charset="0"/>
                        <a:cs typeface="Arial" panose="020B0604020202020204" pitchFamily="34" charset="0"/>
                      </a:endParaRPr>
                    </a:p>
                  </a:txBody>
                  <a:tcPr/>
                </a:tc>
                <a:tc>
                  <a:txBody>
                    <a:bodyPr/>
                    <a:lstStyle/>
                    <a:p>
                      <a:endParaRPr lang="en-GB" sz="1690">
                        <a:latin typeface="Arial" panose="020B0604020202020204" pitchFamily="34" charset="0"/>
                        <a:cs typeface="Arial" panose="020B0604020202020204" pitchFamily="34" charset="0"/>
                      </a:endParaRPr>
                    </a:p>
                  </a:txBody>
                  <a:tcPr/>
                </a:tc>
              </a:tr>
              <a:tr h="370840">
                <a:tc>
                  <a:txBody>
                    <a:bodyPr/>
                    <a:lstStyle/>
                    <a:p>
                      <a:r>
                        <a:rPr lang="en-US" sz="1690" dirty="0" smtClean="0">
                          <a:latin typeface="Arial" panose="020B0604020202020204" pitchFamily="34" charset="0"/>
                          <a:cs typeface="Arial" panose="020B0604020202020204" pitchFamily="34" charset="0"/>
                        </a:rPr>
                        <a:t>You have included all the different structures that are visible on the specimen.</a:t>
                      </a:r>
                      <a:endParaRPr lang="en-GB" sz="1690" dirty="0">
                        <a:latin typeface="Arial" panose="020B0604020202020204" pitchFamily="34" charset="0"/>
                        <a:cs typeface="Arial" panose="020B0604020202020204" pitchFamily="34" charset="0"/>
                      </a:endParaRPr>
                    </a:p>
                  </a:txBody>
                  <a:tcPr/>
                </a:tc>
                <a:tc>
                  <a:txBody>
                    <a:bodyPr/>
                    <a:lstStyle/>
                    <a:p>
                      <a:endParaRPr lang="en-GB" sz="1690">
                        <a:latin typeface="Arial" panose="020B0604020202020204" pitchFamily="34" charset="0"/>
                        <a:cs typeface="Arial" panose="020B0604020202020204" pitchFamily="34" charset="0"/>
                      </a:endParaRPr>
                    </a:p>
                  </a:txBody>
                  <a:tcPr/>
                </a:tc>
                <a:tc>
                  <a:txBody>
                    <a:bodyPr/>
                    <a:lstStyle/>
                    <a:p>
                      <a:endParaRPr lang="en-GB" sz="1690">
                        <a:latin typeface="Arial" panose="020B0604020202020204" pitchFamily="34" charset="0"/>
                        <a:cs typeface="Arial" panose="020B0604020202020204" pitchFamily="34" charset="0"/>
                      </a:endParaRPr>
                    </a:p>
                  </a:txBody>
                  <a:tcPr/>
                </a:tc>
              </a:tr>
              <a:tr h="370840">
                <a:tc>
                  <a:txBody>
                    <a:bodyPr/>
                    <a:lstStyle/>
                    <a:p>
                      <a:r>
                        <a:rPr lang="en-US" sz="1690" dirty="0" smtClean="0">
                          <a:latin typeface="Arial" panose="020B0604020202020204" pitchFamily="34" charset="0"/>
                          <a:cs typeface="Arial" panose="020B0604020202020204" pitchFamily="34" charset="0"/>
                        </a:rPr>
                        <a:t>You have drawn label lines with a ruler, touching the structure being labelled.</a:t>
                      </a:r>
                      <a:endParaRPr lang="en-GB" sz="1690" dirty="0">
                        <a:latin typeface="Arial" panose="020B0604020202020204" pitchFamily="34" charset="0"/>
                        <a:cs typeface="Arial" panose="020B0604020202020204" pitchFamily="34" charset="0"/>
                      </a:endParaRPr>
                    </a:p>
                  </a:txBody>
                  <a:tcPr/>
                </a:tc>
                <a:tc>
                  <a:txBody>
                    <a:bodyPr/>
                    <a:lstStyle/>
                    <a:p>
                      <a:endParaRPr lang="en-GB" sz="1690">
                        <a:latin typeface="Arial" panose="020B0604020202020204" pitchFamily="34" charset="0"/>
                        <a:cs typeface="Arial" panose="020B0604020202020204" pitchFamily="34" charset="0"/>
                      </a:endParaRPr>
                    </a:p>
                  </a:txBody>
                  <a:tcPr/>
                </a:tc>
                <a:tc>
                  <a:txBody>
                    <a:bodyPr/>
                    <a:lstStyle/>
                    <a:p>
                      <a:endParaRPr lang="en-GB" sz="1690">
                        <a:latin typeface="Arial" panose="020B0604020202020204" pitchFamily="34" charset="0"/>
                        <a:cs typeface="Arial" panose="020B0604020202020204" pitchFamily="34" charset="0"/>
                      </a:endParaRPr>
                    </a:p>
                  </a:txBody>
                  <a:tcPr/>
                </a:tc>
              </a:tr>
              <a:tr h="370840">
                <a:tc>
                  <a:txBody>
                    <a:bodyPr/>
                    <a:lstStyle/>
                    <a:p>
                      <a:r>
                        <a:rPr lang="en-US" sz="1690" dirty="0" smtClean="0">
                          <a:latin typeface="Arial" panose="020B0604020202020204" pitchFamily="34" charset="0"/>
                          <a:cs typeface="Arial" panose="020B0604020202020204" pitchFamily="34" charset="0"/>
                        </a:rPr>
                        <a:t>You have written the labels horizontally and neatly, well away from the diagram itself.</a:t>
                      </a:r>
                      <a:endParaRPr lang="en-GB" sz="1690" dirty="0">
                        <a:latin typeface="Arial" panose="020B0604020202020204" pitchFamily="34" charset="0"/>
                        <a:cs typeface="Arial" panose="020B0604020202020204" pitchFamily="34" charset="0"/>
                      </a:endParaRPr>
                    </a:p>
                  </a:txBody>
                  <a:tcPr/>
                </a:tc>
                <a:tc>
                  <a:txBody>
                    <a:bodyPr/>
                    <a:lstStyle/>
                    <a:p>
                      <a:endParaRPr lang="en-GB" sz="1690" dirty="0">
                        <a:latin typeface="Arial" panose="020B0604020202020204" pitchFamily="34" charset="0"/>
                        <a:cs typeface="Arial" panose="020B0604020202020204" pitchFamily="34" charset="0"/>
                      </a:endParaRPr>
                    </a:p>
                  </a:txBody>
                  <a:tcPr/>
                </a:tc>
                <a:tc>
                  <a:txBody>
                    <a:bodyPr/>
                    <a:lstStyle/>
                    <a:p>
                      <a:endParaRPr lang="en-GB" sz="1690" dirty="0">
                        <a:latin typeface="Arial" panose="020B0604020202020204" pitchFamily="34" charset="0"/>
                        <a:cs typeface="Arial" panose="020B0604020202020204" pitchFamily="34" charset="0"/>
                      </a:endParaRPr>
                    </a:p>
                  </a:txBody>
                  <a:tcPr/>
                </a:tc>
              </a:tr>
              <a:tr h="370840">
                <a:tc>
                  <a:txBody>
                    <a:bodyPr/>
                    <a:lstStyle/>
                    <a:p>
                      <a:r>
                        <a:rPr lang="en-US" sz="1690" dirty="0" smtClean="0">
                          <a:latin typeface="Arial" panose="020B0604020202020204" pitchFamily="34" charset="0"/>
                          <a:cs typeface="Arial" panose="020B0604020202020204" pitchFamily="34" charset="0"/>
                        </a:rPr>
                        <a:t>Take 1 mark off if you used any shading or colours.</a:t>
                      </a:r>
                      <a:endParaRPr lang="en-GB" sz="1690" dirty="0">
                        <a:latin typeface="Arial" panose="020B0604020202020204" pitchFamily="34" charset="0"/>
                        <a:cs typeface="Arial" panose="020B0604020202020204" pitchFamily="34" charset="0"/>
                      </a:endParaRPr>
                    </a:p>
                  </a:txBody>
                  <a:tcPr/>
                </a:tc>
                <a:tc>
                  <a:txBody>
                    <a:bodyPr/>
                    <a:lstStyle/>
                    <a:p>
                      <a:endParaRPr lang="en-GB" sz="1690" dirty="0">
                        <a:latin typeface="Arial" panose="020B0604020202020204" pitchFamily="34" charset="0"/>
                        <a:cs typeface="Arial" panose="020B0604020202020204" pitchFamily="34" charset="0"/>
                      </a:endParaRPr>
                    </a:p>
                  </a:txBody>
                  <a:tcPr/>
                </a:tc>
                <a:tc>
                  <a:txBody>
                    <a:bodyPr/>
                    <a:lstStyle/>
                    <a:p>
                      <a:endParaRPr lang="en-GB" sz="1690" dirty="0">
                        <a:latin typeface="Arial" panose="020B0604020202020204" pitchFamily="34" charset="0"/>
                        <a:cs typeface="Arial" panose="020B0604020202020204" pitchFamily="34" charset="0"/>
                      </a:endParaRPr>
                    </a:p>
                  </a:txBody>
                  <a:tcPr/>
                </a:tc>
              </a:tr>
              <a:tr h="370840">
                <a:tc>
                  <a:txBody>
                    <a:bodyPr/>
                    <a:lstStyle/>
                    <a:p>
                      <a:r>
                        <a:rPr lang="en-GB" sz="1690" b="1" dirty="0" smtClean="0">
                          <a:latin typeface="Arial" panose="020B0604020202020204" pitchFamily="34" charset="0"/>
                          <a:cs typeface="Arial" panose="020B0604020202020204" pitchFamily="34" charset="0"/>
                        </a:rPr>
                        <a:t>Total (out of 14)</a:t>
                      </a:r>
                      <a:endParaRPr lang="en-GB" sz="1690" b="1" dirty="0">
                        <a:latin typeface="Arial" panose="020B0604020202020204" pitchFamily="34" charset="0"/>
                        <a:cs typeface="Arial" panose="020B0604020202020204" pitchFamily="34" charset="0"/>
                      </a:endParaRPr>
                    </a:p>
                  </a:txBody>
                  <a:tcPr/>
                </a:tc>
                <a:tc>
                  <a:txBody>
                    <a:bodyPr/>
                    <a:lstStyle/>
                    <a:p>
                      <a:endParaRPr lang="en-GB" sz="1690" dirty="0">
                        <a:latin typeface="Arial" panose="020B0604020202020204" pitchFamily="34" charset="0"/>
                        <a:cs typeface="Arial" panose="020B0604020202020204" pitchFamily="34" charset="0"/>
                      </a:endParaRPr>
                    </a:p>
                  </a:txBody>
                  <a:tcPr/>
                </a:tc>
                <a:tc>
                  <a:txBody>
                    <a:bodyPr/>
                    <a:lstStyle/>
                    <a:p>
                      <a:endParaRPr lang="en-GB" sz="1690" dirty="0">
                        <a:latin typeface="Arial" panose="020B0604020202020204" pitchFamily="34" charset="0"/>
                        <a:cs typeface="Arial" panose="020B0604020202020204" pitchFamily="34" charset="0"/>
                      </a:endParaRPr>
                    </a:p>
                  </a:txBody>
                  <a:tcPr/>
                </a:tc>
              </a:tr>
            </a:tbl>
          </a:graphicData>
        </a:graphic>
      </p:graphicFrame>
      <p:sp>
        <p:nvSpPr>
          <p:cNvPr id="8" name="Oval 7"/>
          <p:cNvSpPr/>
          <p:nvPr/>
        </p:nvSpPr>
        <p:spPr>
          <a:xfrm>
            <a:off x="8532440" y="980728"/>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sym typeface="Wingdings 2" panose="05020102010507070707" pitchFamily="18" charset="2"/>
              </a:rPr>
              <a:t></a:t>
            </a:r>
            <a:endParaRPr lang="en-GB" b="1" dirty="0">
              <a:latin typeface="Cairo SF" pitchFamily="2" charset="0"/>
            </a:endParaRPr>
          </a:p>
        </p:txBody>
      </p:sp>
      <p:sp>
        <p:nvSpPr>
          <p:cNvPr id="9" name="TextBox 8">
            <a:hlinkClick r:id="rId3" action="ppaction://hlinkfile"/>
          </p:cNvPr>
          <p:cNvSpPr txBox="1"/>
          <p:nvPr/>
        </p:nvSpPr>
        <p:spPr>
          <a:xfrm>
            <a:off x="8395228" y="4946203"/>
            <a:ext cx="561372" cy="830997"/>
          </a:xfrm>
          <a:prstGeom prst="rect">
            <a:avLst/>
          </a:prstGeom>
          <a:noFill/>
        </p:spPr>
        <p:txBody>
          <a:bodyPr wrap="none" rtlCol="0">
            <a:spAutoFit/>
          </a:bodyPr>
          <a:lstStyle/>
          <a:p>
            <a:r>
              <a:rPr lang="en-IE" sz="48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2353612858"/>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560840" cy="625434"/>
          </a:xfrm>
        </p:spPr>
        <p:txBody>
          <a:bodyPr>
            <a:noAutofit/>
          </a:bodyPr>
          <a:lstStyle/>
          <a:p>
            <a:r>
              <a:rPr lang="en-US" sz="2800" dirty="0"/>
              <a:t>2.2 </a:t>
            </a:r>
            <a:r>
              <a:rPr lang="en-US" sz="2800" dirty="0" smtClean="0"/>
              <a:t>- Drawing Cells </a:t>
            </a:r>
            <a:r>
              <a:rPr lang="en-US" sz="2800" dirty="0"/>
              <a:t>and </a:t>
            </a:r>
            <a:r>
              <a:rPr lang="en-US" sz="2800" dirty="0" smtClean="0"/>
              <a:t>Calculating Magnification</a:t>
            </a:r>
            <a:endParaRPr lang="en-GB" sz="2800" b="1" dirty="0" smtClean="0"/>
          </a:p>
        </p:txBody>
      </p:sp>
      <p:sp>
        <p:nvSpPr>
          <p:cNvPr id="6" name="Rectangle 33"/>
          <p:cNvSpPr/>
          <p:nvPr/>
        </p:nvSpPr>
        <p:spPr>
          <a:xfrm>
            <a:off x="179512" y="1131713"/>
            <a:ext cx="8712968" cy="5478423"/>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534988" indent="-534988">
              <a:buClr>
                <a:srgbClr val="C00000"/>
              </a:buClr>
              <a:tabLst>
                <a:tab pos="1073150" algn="l"/>
                <a:tab pos="8435975" algn="r"/>
              </a:tabLst>
            </a:pPr>
            <a:r>
              <a:rPr lang="en-US" sz="2500" dirty="0"/>
              <a:t>b </a:t>
            </a:r>
            <a:r>
              <a:rPr lang="en-US" sz="2500" dirty="0" smtClean="0"/>
              <a:t>	The </a:t>
            </a:r>
            <a:r>
              <a:rPr lang="en-US" sz="2500" dirty="0"/>
              <a:t>magnification of the photograph in Figure 2.5 is x 2000. </a:t>
            </a:r>
          </a:p>
          <a:p>
            <a:pPr marL="534988" indent="-534988">
              <a:buClr>
                <a:srgbClr val="C00000"/>
              </a:buClr>
              <a:buFont typeface="+mj-lt"/>
              <a:buAutoNum type="romanLcPeriod"/>
              <a:tabLst>
                <a:tab pos="1073150" algn="l"/>
                <a:tab pos="8435975" algn="r"/>
              </a:tabLst>
            </a:pPr>
            <a:r>
              <a:rPr lang="en-US" sz="2500" dirty="0" smtClean="0"/>
              <a:t>Calculate </a:t>
            </a:r>
            <a:r>
              <a:rPr lang="en-US" sz="2500" dirty="0"/>
              <a:t>the real width of the largest cell in the photograph. Show your working.</a:t>
            </a:r>
          </a:p>
          <a:p>
            <a:pPr>
              <a:buClr>
                <a:srgbClr val="C00000"/>
              </a:buClr>
              <a:tabLst>
                <a:tab pos="1073150" algn="l"/>
                <a:tab pos="8435975" algn="r"/>
              </a:tabLst>
            </a:pPr>
            <a:r>
              <a:rPr lang="en-US" sz="2500" dirty="0" smtClean="0"/>
              <a:t/>
            </a:r>
            <a:br>
              <a:rPr lang="en-US" sz="2500" dirty="0" smtClean="0"/>
            </a:br>
            <a:r>
              <a:rPr lang="en-US" sz="2500" dirty="0" smtClean="0"/>
              <a:t/>
            </a:r>
            <a:br>
              <a:rPr lang="en-US" sz="2500" dirty="0" smtClean="0"/>
            </a:br>
            <a:r>
              <a:rPr lang="en-US" sz="2500" b="1" dirty="0" smtClean="0"/>
              <a:t>Width = </a:t>
            </a:r>
            <a:endParaRPr lang="en-US" sz="2500" b="1" dirty="0"/>
          </a:p>
          <a:p>
            <a:pPr marL="534988" indent="-534988">
              <a:buClr>
                <a:srgbClr val="C00000"/>
              </a:buClr>
              <a:buFont typeface="+mj-lt"/>
              <a:buAutoNum type="romanLcPeriod" startAt="2"/>
              <a:tabLst>
                <a:tab pos="1073150" algn="l"/>
                <a:tab pos="8435975" algn="r"/>
              </a:tabLst>
            </a:pPr>
            <a:r>
              <a:rPr lang="en-US" sz="2500" dirty="0" smtClean="0"/>
              <a:t>Calculate </a:t>
            </a:r>
            <a:r>
              <a:rPr lang="en-US" sz="2500" dirty="0"/>
              <a:t>the magnification of your drawing of the plant cell.</a:t>
            </a:r>
          </a:p>
          <a:p>
            <a:pPr>
              <a:buClr>
                <a:srgbClr val="C00000"/>
              </a:buClr>
              <a:tabLst>
                <a:tab pos="1073150" algn="l"/>
                <a:tab pos="8435975" algn="r"/>
              </a:tabLst>
            </a:pPr>
            <a:r>
              <a:rPr lang="en-US" sz="2500" dirty="0" smtClean="0"/>
              <a:t/>
            </a:r>
            <a:br>
              <a:rPr lang="en-US" sz="2500" dirty="0" smtClean="0"/>
            </a:br>
            <a:r>
              <a:rPr lang="en-US" sz="2500" dirty="0" smtClean="0"/>
              <a:t/>
            </a:r>
            <a:br>
              <a:rPr lang="en-US" sz="2500" dirty="0" smtClean="0"/>
            </a:br>
            <a:r>
              <a:rPr lang="en-US" sz="2500" dirty="0" smtClean="0"/>
              <a:t/>
            </a:r>
            <a:br>
              <a:rPr lang="en-US" sz="2500" dirty="0" smtClean="0"/>
            </a:br>
            <a:r>
              <a:rPr lang="en-US" sz="2500" dirty="0" smtClean="0"/>
              <a:t/>
            </a:r>
            <a:br>
              <a:rPr lang="en-US" sz="2500" dirty="0" smtClean="0"/>
            </a:br>
            <a:r>
              <a:rPr lang="en-US" sz="2500" b="1" dirty="0" smtClean="0"/>
              <a:t>Magnification</a:t>
            </a:r>
            <a:r>
              <a:rPr lang="en-US" sz="2500" dirty="0" smtClean="0"/>
              <a:t> </a:t>
            </a:r>
            <a:r>
              <a:rPr lang="en-US" sz="2500" b="1" dirty="0"/>
              <a:t>=</a:t>
            </a:r>
          </a:p>
        </p:txBody>
      </p:sp>
      <p:sp>
        <p:nvSpPr>
          <p:cNvPr id="5" name="Round Same Side Corner Rectangle 4">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10</a:t>
            </a:r>
            <a:endParaRPr lang="en-GB" sz="1400" b="1" dirty="0">
              <a:latin typeface="Arial" panose="020B0604020202020204" pitchFamily="34" charset="0"/>
              <a:cs typeface="Arial" panose="020B0604020202020204" pitchFamily="34" charset="0"/>
            </a:endParaRPr>
          </a:p>
        </p:txBody>
      </p:sp>
      <p:sp>
        <p:nvSpPr>
          <p:cNvPr id="8" name="Oval 7"/>
          <p:cNvSpPr/>
          <p:nvPr/>
        </p:nvSpPr>
        <p:spPr>
          <a:xfrm>
            <a:off x="8532440" y="980728"/>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sym typeface="Wingdings 2" panose="05020102010507070707" pitchFamily="18" charset="2"/>
              </a:rPr>
              <a:t></a:t>
            </a:r>
            <a:endParaRPr lang="en-GB" b="1" dirty="0">
              <a:latin typeface="Cairo SF" pitchFamily="2" charset="0"/>
            </a:endParaRPr>
          </a:p>
        </p:txBody>
      </p:sp>
      <p:sp>
        <p:nvSpPr>
          <p:cNvPr id="9" name="TextBox 8">
            <a:hlinkClick r:id="rId3" action="ppaction://hlinkfile"/>
          </p:cNvPr>
          <p:cNvSpPr txBox="1"/>
          <p:nvPr/>
        </p:nvSpPr>
        <p:spPr>
          <a:xfrm>
            <a:off x="8395228" y="4946203"/>
            <a:ext cx="561372" cy="830997"/>
          </a:xfrm>
          <a:prstGeom prst="rect">
            <a:avLst/>
          </a:prstGeom>
          <a:noFill/>
        </p:spPr>
        <p:txBody>
          <a:bodyPr wrap="none" rtlCol="0">
            <a:spAutoFit/>
          </a:bodyPr>
          <a:lstStyle/>
          <a:p>
            <a:r>
              <a:rPr lang="en-IE" sz="48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2487600302"/>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560840" cy="625434"/>
          </a:xfrm>
        </p:spPr>
        <p:txBody>
          <a:bodyPr>
            <a:noAutofit/>
          </a:bodyPr>
          <a:lstStyle/>
          <a:p>
            <a:r>
              <a:rPr lang="en-US" sz="4000" dirty="0"/>
              <a:t>2.3 </a:t>
            </a:r>
            <a:r>
              <a:rPr lang="en-US" sz="4000" dirty="0" smtClean="0"/>
              <a:t>- Organelles</a:t>
            </a:r>
            <a:endParaRPr lang="en-GB" sz="4000" b="1" dirty="0" smtClean="0"/>
          </a:p>
        </p:txBody>
      </p:sp>
      <p:sp>
        <p:nvSpPr>
          <p:cNvPr id="6" name="Rectangle 33"/>
          <p:cNvSpPr/>
          <p:nvPr/>
        </p:nvSpPr>
        <p:spPr>
          <a:xfrm>
            <a:off x="179512" y="1131713"/>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534988" indent="-534988">
              <a:buClr>
                <a:srgbClr val="C00000"/>
              </a:buClr>
              <a:tabLst>
                <a:tab pos="1073150" algn="l"/>
                <a:tab pos="8435975" algn="r"/>
              </a:tabLst>
            </a:pPr>
            <a:r>
              <a:rPr lang="en-US" sz="2500" dirty="0" smtClean="0"/>
              <a:t>	</a:t>
            </a:r>
          </a:p>
          <a:p>
            <a:pPr marL="534988" indent="-534988">
              <a:buClr>
                <a:srgbClr val="C00000"/>
              </a:buClr>
              <a:tabLst>
                <a:tab pos="1073150" algn="l"/>
                <a:tab pos="8435975" algn="r"/>
              </a:tabLst>
            </a:pPr>
            <a:r>
              <a:rPr lang="en-US" sz="2500" dirty="0" smtClean="0"/>
              <a:t/>
            </a:r>
            <a:br>
              <a:rPr lang="en-US" sz="2500" dirty="0" smtClean="0"/>
            </a:br>
            <a:endParaRPr lang="en-US" sz="1400" dirty="0"/>
          </a:p>
          <a:p>
            <a:pPr marL="534988" indent="-534988">
              <a:buClr>
                <a:srgbClr val="C00000"/>
              </a:buClr>
              <a:tabLst>
                <a:tab pos="1073150" algn="l"/>
                <a:tab pos="8435975" algn="r"/>
              </a:tabLst>
            </a:pPr>
            <a:r>
              <a:rPr lang="en-US" sz="1920" dirty="0"/>
              <a:t>This list contains organelles that are found in cells.</a:t>
            </a:r>
          </a:p>
          <a:p>
            <a:pPr marL="534988">
              <a:buClr>
                <a:srgbClr val="C00000"/>
              </a:buClr>
              <a:tabLst>
                <a:tab pos="2605088" algn="l"/>
                <a:tab pos="4210050" algn="l"/>
                <a:tab pos="7885113" algn="r"/>
              </a:tabLst>
            </a:pPr>
            <a:r>
              <a:rPr lang="en-US" sz="1920" b="1" dirty="0"/>
              <a:t>cell </a:t>
            </a:r>
            <a:r>
              <a:rPr lang="en-US" sz="1920" b="1" dirty="0" smtClean="0"/>
              <a:t>membrane 	cell </a:t>
            </a:r>
            <a:r>
              <a:rPr lang="en-US" sz="1920" b="1" dirty="0"/>
              <a:t>wall </a:t>
            </a:r>
            <a:r>
              <a:rPr lang="en-US" sz="1920" b="1" dirty="0" smtClean="0"/>
              <a:t>	cytoplasm 	chloroplast</a:t>
            </a:r>
            <a:endParaRPr lang="en-US" sz="1920" b="1" dirty="0"/>
          </a:p>
          <a:p>
            <a:pPr marL="534988">
              <a:buClr>
                <a:srgbClr val="C00000"/>
              </a:buClr>
              <a:tabLst>
                <a:tab pos="2605088" algn="l"/>
                <a:tab pos="4210050" algn="l"/>
                <a:tab pos="7885113" algn="r"/>
              </a:tabLst>
            </a:pPr>
            <a:r>
              <a:rPr lang="en-US" sz="1920" b="1" dirty="0"/>
              <a:t>mitochondrion </a:t>
            </a:r>
            <a:r>
              <a:rPr lang="en-US" sz="1920" b="1" dirty="0" smtClean="0"/>
              <a:t>	nucleus 	ribosome 	vacuole</a:t>
            </a:r>
            <a:endParaRPr lang="en-US" sz="1920" b="1" dirty="0"/>
          </a:p>
          <a:p>
            <a:pPr marL="534988" indent="-534988">
              <a:buClr>
                <a:srgbClr val="C00000"/>
              </a:buClr>
              <a:tabLst>
                <a:tab pos="1073150" algn="l"/>
                <a:tab pos="8435975" algn="r"/>
              </a:tabLst>
            </a:pPr>
            <a:r>
              <a:rPr lang="en-US" sz="1920" dirty="0"/>
              <a:t>Write the name of the organelle beneath its function.</a:t>
            </a:r>
          </a:p>
          <a:p>
            <a:pPr marL="534988" indent="-534988">
              <a:buClr>
                <a:srgbClr val="C00000"/>
              </a:buClr>
              <a:buFont typeface="+mj-lt"/>
              <a:buAutoNum type="alphaLcPeriod"/>
              <a:tabLst>
                <a:tab pos="1073150" algn="l"/>
                <a:tab pos="8435975" algn="r"/>
              </a:tabLst>
            </a:pPr>
            <a:r>
              <a:rPr lang="en-US" sz="1920" dirty="0" smtClean="0"/>
              <a:t>Contains </a:t>
            </a:r>
            <a:r>
              <a:rPr lang="en-US" sz="1920" dirty="0"/>
              <a:t>chromosomes made of DNA, and controls the activity of the cell.</a:t>
            </a:r>
          </a:p>
          <a:p>
            <a:pPr marL="534988" indent="-534988">
              <a:buClr>
                <a:srgbClr val="C00000"/>
              </a:buClr>
              <a:buFont typeface="+mj-lt"/>
              <a:buAutoNum type="alphaLcPeriod"/>
              <a:tabLst>
                <a:tab pos="1073150" algn="l"/>
                <a:tab pos="8435975" algn="r"/>
              </a:tabLst>
            </a:pPr>
            <a:r>
              <a:rPr lang="en-US" sz="1920" dirty="0" smtClean="0"/>
              <a:t>An </a:t>
            </a:r>
            <a:r>
              <a:rPr lang="en-US" sz="1920" dirty="0"/>
              <a:t>extra, strong layer surrounding a plant cell, made of cellulose.</a:t>
            </a:r>
          </a:p>
          <a:p>
            <a:pPr marL="534988" indent="-534988">
              <a:buClr>
                <a:srgbClr val="C00000"/>
              </a:buClr>
              <a:buFont typeface="+mj-lt"/>
              <a:buAutoNum type="alphaLcPeriod"/>
              <a:tabLst>
                <a:tab pos="1073150" algn="l"/>
                <a:tab pos="8435975" algn="r"/>
              </a:tabLst>
            </a:pPr>
            <a:r>
              <a:rPr lang="en-US" sz="1920" dirty="0" smtClean="0"/>
              <a:t>A </a:t>
            </a:r>
            <a:r>
              <a:rPr lang="en-US" sz="1920" dirty="0"/>
              <a:t>jelly-like substance where many metabolic reactions happen.</a:t>
            </a:r>
          </a:p>
          <a:p>
            <a:pPr marL="534988" indent="-534988">
              <a:buClr>
                <a:srgbClr val="C00000"/>
              </a:buClr>
              <a:buFont typeface="+mj-lt"/>
              <a:buAutoNum type="alphaLcPeriod"/>
              <a:tabLst>
                <a:tab pos="1073150" algn="l"/>
                <a:tab pos="8435975" algn="r"/>
              </a:tabLst>
            </a:pPr>
            <a:r>
              <a:rPr lang="en-US" sz="1920" dirty="0" smtClean="0"/>
              <a:t>Every </a:t>
            </a:r>
            <a:r>
              <a:rPr lang="en-US" sz="1920" dirty="0"/>
              <a:t>cell is surrounded by one of these. It controls what enters and leaves the cell.</a:t>
            </a:r>
          </a:p>
          <a:p>
            <a:pPr marL="534988" indent="-534988">
              <a:buClr>
                <a:srgbClr val="C00000"/>
              </a:buClr>
              <a:buFont typeface="+mj-lt"/>
              <a:buAutoNum type="alphaLcPeriod"/>
              <a:tabLst>
                <a:tab pos="1073150" algn="l"/>
                <a:tab pos="8435975" algn="r"/>
              </a:tabLst>
            </a:pPr>
            <a:r>
              <a:rPr lang="en-US" sz="1920" dirty="0" smtClean="0"/>
              <a:t>Some </a:t>
            </a:r>
            <a:r>
              <a:rPr lang="en-US" sz="1920" dirty="0"/>
              <a:t>plant cells have these, but animal cells never do. This is where photosynthesis takes place.</a:t>
            </a:r>
          </a:p>
          <a:p>
            <a:pPr marL="534988" indent="-534988">
              <a:buClr>
                <a:srgbClr val="C00000"/>
              </a:buClr>
              <a:buFont typeface="+mj-lt"/>
              <a:buAutoNum type="alphaLcPeriod"/>
              <a:tabLst>
                <a:tab pos="1073150" algn="l"/>
                <a:tab pos="8435975" algn="r"/>
              </a:tabLst>
            </a:pPr>
            <a:r>
              <a:rPr lang="en-US" sz="1920" dirty="0" smtClean="0"/>
              <a:t>This </a:t>
            </a:r>
            <a:r>
              <a:rPr lang="en-US" sz="1920" dirty="0"/>
              <a:t>is a space inside a cell that contains a liquid, for example cell sap.</a:t>
            </a:r>
          </a:p>
          <a:p>
            <a:pPr marL="534988" indent="-534988">
              <a:buClr>
                <a:srgbClr val="C00000"/>
              </a:buClr>
              <a:buFont typeface="+mj-lt"/>
              <a:buAutoNum type="alphaLcPeriod"/>
              <a:tabLst>
                <a:tab pos="1073150" algn="l"/>
                <a:tab pos="8435975" algn="r"/>
              </a:tabLst>
            </a:pPr>
            <a:r>
              <a:rPr lang="en-US" sz="1920" dirty="0" smtClean="0"/>
              <a:t>An </a:t>
            </a:r>
            <a:r>
              <a:rPr lang="en-US" sz="1920" dirty="0"/>
              <a:t>organelle in which energy is released from glucose, by aerobic respiration.</a:t>
            </a:r>
          </a:p>
          <a:p>
            <a:pPr marL="534988" indent="-534988">
              <a:buClr>
                <a:srgbClr val="C00000"/>
              </a:buClr>
              <a:buFont typeface="+mj-lt"/>
              <a:buAutoNum type="alphaLcPeriod"/>
              <a:tabLst>
                <a:tab pos="1073150" algn="l"/>
                <a:tab pos="8435975" algn="r"/>
              </a:tabLst>
            </a:pPr>
            <a:r>
              <a:rPr lang="en-US" sz="1920" dirty="0" smtClean="0"/>
              <a:t>Where </a:t>
            </a:r>
            <a:r>
              <a:rPr lang="en-US" sz="1920" dirty="0"/>
              <a:t>proteins are made, by linking amino acids together.</a:t>
            </a:r>
            <a:endParaRPr lang="en-US" sz="1920" b="1" dirty="0"/>
          </a:p>
        </p:txBody>
      </p:sp>
      <p:sp>
        <p:nvSpPr>
          <p:cNvPr id="5" name="Round Same Side Corner Rectangle 4">
            <a:hlinkClick r:id="" action="ppaction://noaction"/>
          </p:cNvPr>
          <p:cNvSpPr/>
          <p:nvPr/>
        </p:nvSpPr>
        <p:spPr>
          <a:xfrm>
            <a:off x="4788024" y="692696"/>
            <a:ext cx="936104" cy="360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11</a:t>
            </a:r>
            <a:endParaRPr lang="en-GB" sz="1400" b="1" dirty="0">
              <a:latin typeface="Arial" panose="020B0604020202020204" pitchFamily="34" charset="0"/>
              <a:cs typeface="Arial" panose="020B0604020202020204" pitchFamily="34" charset="0"/>
            </a:endParaRPr>
          </a:p>
        </p:txBody>
      </p:sp>
      <p:sp>
        <p:nvSpPr>
          <p:cNvPr id="2" name="Rectangle 1"/>
          <p:cNvSpPr/>
          <p:nvPr/>
        </p:nvSpPr>
        <p:spPr>
          <a:xfrm>
            <a:off x="251520" y="1196752"/>
            <a:ext cx="8555406" cy="769441"/>
          </a:xfrm>
          <a:prstGeom prst="rect">
            <a:avLst/>
          </a:prstGeom>
          <a:solidFill>
            <a:srgbClr val="C1D6FF"/>
          </a:solidFill>
          <a:ln w="38100">
            <a:solidFill>
              <a:schemeClr val="tx1"/>
            </a:solidFill>
          </a:ln>
        </p:spPr>
        <p:txBody>
          <a:bodyPr wrap="square">
            <a:spAutoFit/>
          </a:bodyPr>
          <a:lstStyle/>
          <a:p>
            <a:r>
              <a:rPr lang="en-US" sz="2200" dirty="0"/>
              <a:t>This exercise tests your knowledge of the functions of organelles </a:t>
            </a:r>
            <a:r>
              <a:rPr lang="en-US" sz="2200" dirty="0" smtClean="0"/>
              <a:t/>
            </a:r>
            <a:br>
              <a:rPr lang="en-US" sz="2200" dirty="0" smtClean="0"/>
            </a:br>
            <a:r>
              <a:rPr lang="en-US" sz="2200" dirty="0" smtClean="0"/>
              <a:t>in </a:t>
            </a:r>
            <a:r>
              <a:rPr lang="en-US" sz="2200" dirty="0"/>
              <a:t>animal and plant cells.</a:t>
            </a:r>
            <a:endParaRPr lang="en-GB" sz="2200" dirty="0"/>
          </a:p>
        </p:txBody>
      </p:sp>
      <p:sp>
        <p:nvSpPr>
          <p:cNvPr id="9" name="TextBox 8">
            <a:hlinkClick r:id="rId3" action="ppaction://hlinkfile"/>
          </p:cNvPr>
          <p:cNvSpPr txBox="1"/>
          <p:nvPr/>
        </p:nvSpPr>
        <p:spPr>
          <a:xfrm>
            <a:off x="8395228" y="4946203"/>
            <a:ext cx="561372" cy="830997"/>
          </a:xfrm>
          <a:prstGeom prst="rect">
            <a:avLst/>
          </a:prstGeom>
          <a:noFill/>
        </p:spPr>
        <p:txBody>
          <a:bodyPr wrap="none" rtlCol="0">
            <a:spAutoFit/>
          </a:bodyPr>
          <a:lstStyle/>
          <a:p>
            <a:r>
              <a:rPr lang="en-IE" sz="4800" b="1" dirty="0" smtClean="0">
                <a:solidFill>
                  <a:srgbClr val="FF0000"/>
                </a:solidFill>
              </a:rPr>
              <a:t>?</a:t>
            </a:r>
            <a:endParaRPr lang="en-GB" sz="2400" b="1" dirty="0">
              <a:solidFill>
                <a:srgbClr val="FF0000"/>
              </a:solidFill>
            </a:endParaRPr>
          </a:p>
        </p:txBody>
      </p:sp>
      <p:sp>
        <p:nvSpPr>
          <p:cNvPr id="8" name="Oval 7"/>
          <p:cNvSpPr/>
          <p:nvPr/>
        </p:nvSpPr>
        <p:spPr>
          <a:xfrm>
            <a:off x="8532440" y="980728"/>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sym typeface="Wingdings 2" panose="05020102010507070707" pitchFamily="18" charset="2"/>
              </a:rPr>
              <a:t></a:t>
            </a:r>
            <a:endParaRPr lang="en-GB" b="1" dirty="0">
              <a:latin typeface="Cairo SF" pitchFamily="2" charset="0"/>
            </a:endParaRPr>
          </a:p>
        </p:txBody>
      </p:sp>
    </p:spTree>
    <p:extLst>
      <p:ext uri="{BB962C8B-B14F-4D97-AF65-F5344CB8AC3E}">
        <p14:creationId xmlns:p14="http://schemas.microsoft.com/office/powerpoint/2010/main" val="1932914918"/>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AO2 </a:t>
            </a:r>
            <a:r>
              <a:rPr lang="en-US" sz="2000" b="1" dirty="0"/>
              <a:t>Handling information and problem solving</a:t>
            </a:r>
          </a:p>
          <a:p>
            <a:pPr>
              <a:buClr>
                <a:srgbClr val="0070C0"/>
              </a:buClr>
            </a:pPr>
            <a:r>
              <a:rPr lang="en-US" sz="2000" dirty="0"/>
              <a:t>Candidates should be able, in words or using other written forms of presentation (i.e. symbolic, graphical </a:t>
            </a:r>
            <a:r>
              <a:rPr lang="en-US" sz="2000" dirty="0" smtClean="0"/>
              <a:t>and numerical</a:t>
            </a:r>
            <a:r>
              <a:rPr lang="en-US" sz="2000" dirty="0"/>
              <a:t>), to:</a:t>
            </a:r>
          </a:p>
          <a:p>
            <a:pPr marL="342900" indent="-342900">
              <a:buClr>
                <a:srgbClr val="0070C0"/>
              </a:buClr>
              <a:buFont typeface="Arial" panose="020B0604020202020204" pitchFamily="34" charset="0"/>
              <a:buChar char="•"/>
            </a:pPr>
            <a:r>
              <a:rPr lang="en-US" sz="2000" dirty="0" smtClean="0"/>
              <a:t>locate</a:t>
            </a:r>
            <a:r>
              <a:rPr lang="en-US" sz="2000" dirty="0"/>
              <a:t>, select, organise and present information from a variety of sources</a:t>
            </a:r>
          </a:p>
          <a:p>
            <a:pPr marL="342900" indent="-342900">
              <a:buClr>
                <a:srgbClr val="0070C0"/>
              </a:buClr>
              <a:buFont typeface="Arial" panose="020B0604020202020204" pitchFamily="34" charset="0"/>
              <a:buChar char="•"/>
            </a:pPr>
            <a:r>
              <a:rPr lang="en-US" sz="2000" dirty="0" smtClean="0"/>
              <a:t>translate </a:t>
            </a:r>
            <a:r>
              <a:rPr lang="en-US" sz="2000" dirty="0"/>
              <a:t>information from one form to another</a:t>
            </a:r>
          </a:p>
          <a:p>
            <a:pPr marL="342900" indent="-342900">
              <a:buClr>
                <a:srgbClr val="0070C0"/>
              </a:buClr>
              <a:buFont typeface="Arial" panose="020B0604020202020204" pitchFamily="34" charset="0"/>
              <a:buChar char="•"/>
            </a:pPr>
            <a:r>
              <a:rPr lang="en-US" sz="2000" dirty="0" smtClean="0"/>
              <a:t>manipulate </a:t>
            </a:r>
            <a:r>
              <a:rPr lang="en-US" sz="2000" dirty="0"/>
              <a:t>numerical and other data</a:t>
            </a:r>
          </a:p>
          <a:p>
            <a:pPr marL="342900" indent="-342900">
              <a:buClr>
                <a:srgbClr val="0070C0"/>
              </a:buClr>
              <a:buFont typeface="Arial" panose="020B0604020202020204" pitchFamily="34" charset="0"/>
              <a:buChar char="•"/>
            </a:pPr>
            <a:r>
              <a:rPr lang="en-US" sz="2000" dirty="0" smtClean="0"/>
              <a:t>use </a:t>
            </a:r>
            <a:r>
              <a:rPr lang="en-US" sz="2000" dirty="0"/>
              <a:t>information to identify patterns, report trends and draw inferences</a:t>
            </a:r>
          </a:p>
          <a:p>
            <a:pPr marL="342900" indent="-342900">
              <a:buClr>
                <a:srgbClr val="0070C0"/>
              </a:buClr>
              <a:buFont typeface="Arial" panose="020B0604020202020204" pitchFamily="34" charset="0"/>
              <a:buChar char="•"/>
            </a:pPr>
            <a:r>
              <a:rPr lang="en-US" sz="2000" dirty="0" smtClean="0"/>
              <a:t>present </a:t>
            </a:r>
            <a:r>
              <a:rPr lang="en-US" sz="2000" dirty="0"/>
              <a:t>reasoned explanations for phenomena, patterns and relationships</a:t>
            </a:r>
          </a:p>
          <a:p>
            <a:pPr marL="342900" indent="-342900">
              <a:buClr>
                <a:srgbClr val="0070C0"/>
              </a:buClr>
              <a:buFont typeface="Arial" panose="020B0604020202020204" pitchFamily="34" charset="0"/>
              <a:buChar char="•"/>
            </a:pPr>
            <a:r>
              <a:rPr lang="en-US" sz="2000" dirty="0" smtClean="0"/>
              <a:t>make </a:t>
            </a:r>
            <a:r>
              <a:rPr lang="en-US" sz="2000" dirty="0"/>
              <a:t>predictions and hypotheses</a:t>
            </a:r>
          </a:p>
          <a:p>
            <a:pPr marL="342900" indent="-342900">
              <a:buClr>
                <a:srgbClr val="0070C0"/>
              </a:buClr>
              <a:buFont typeface="Arial" panose="020B0604020202020204" pitchFamily="34" charset="0"/>
              <a:buChar char="•"/>
            </a:pPr>
            <a:r>
              <a:rPr lang="en-US" sz="2000" dirty="0" smtClean="0"/>
              <a:t>solve </a:t>
            </a:r>
            <a:r>
              <a:rPr lang="en-US" sz="2000" dirty="0"/>
              <a:t>problems, including some of a quantitative nature.</a:t>
            </a:r>
          </a:p>
          <a:p>
            <a:pPr>
              <a:buClr>
                <a:srgbClr val="0070C0"/>
              </a:buClr>
            </a:pPr>
            <a:r>
              <a:rPr lang="en-US" sz="2000" dirty="0"/>
              <a:t>Questions testing these skills may be based on information that is unfamiliar to candidates, requiring them to </a:t>
            </a:r>
            <a:r>
              <a:rPr lang="en-US" sz="2000" dirty="0" smtClean="0"/>
              <a:t>apply the </a:t>
            </a:r>
            <a:r>
              <a:rPr lang="en-US" sz="2000" dirty="0"/>
              <a:t>principles and concepts from the syllabus to a new situation, in a logical, deductive way.</a:t>
            </a:r>
          </a:p>
          <a:p>
            <a:pPr>
              <a:buClr>
                <a:srgbClr val="0070C0"/>
              </a:buClr>
            </a:pPr>
            <a:r>
              <a:rPr lang="en-US" sz="2000" dirty="0"/>
              <a:t>Questions testing these skills will often begin with one of the following words: predict, suggest, calculate </a:t>
            </a:r>
            <a:r>
              <a:rPr lang="en-US" sz="2000" dirty="0" smtClean="0"/>
              <a:t>or determine </a:t>
            </a:r>
            <a:r>
              <a:rPr lang="en-US" sz="2000" dirty="0"/>
              <a:t>(see the Glossary of terms used in science papers).</a:t>
            </a:r>
          </a:p>
        </p:txBody>
      </p:sp>
    </p:spTree>
    <p:extLst>
      <p:ext uri="{BB962C8B-B14F-4D97-AF65-F5344CB8AC3E}">
        <p14:creationId xmlns:p14="http://schemas.microsoft.com/office/powerpoint/2010/main" val="698525701"/>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93866"/>
          </a:xfrm>
          <a:prstGeom prst="rect">
            <a:avLst/>
          </a:prstGeom>
        </p:spPr>
        <p:txBody>
          <a:bodyPr wrap="square">
            <a:spAutoFit/>
          </a:bodyPr>
          <a:lstStyle/>
          <a:p>
            <a:pPr>
              <a:buClr>
                <a:srgbClr val="0070C0"/>
              </a:buClr>
            </a:pPr>
            <a:r>
              <a:rPr lang="en-US" sz="2800" b="1" dirty="0" smtClean="0"/>
              <a:t>AO3 </a:t>
            </a:r>
            <a:r>
              <a:rPr lang="en-US" sz="2800" b="1" dirty="0"/>
              <a:t>Experimental skills and investigations</a:t>
            </a:r>
          </a:p>
          <a:p>
            <a:pPr>
              <a:buClr>
                <a:srgbClr val="0070C0"/>
              </a:buClr>
            </a:pPr>
            <a:r>
              <a:rPr lang="en-US" sz="2800" dirty="0"/>
              <a:t>Candidates should be able to:</a:t>
            </a:r>
          </a:p>
          <a:p>
            <a:pPr marL="342900" indent="-342900">
              <a:buClr>
                <a:srgbClr val="0070C0"/>
              </a:buClr>
              <a:buFont typeface="Arial" panose="020B0604020202020204" pitchFamily="34" charset="0"/>
              <a:buChar char="•"/>
            </a:pPr>
            <a:r>
              <a:rPr lang="en-US" sz="2800" dirty="0" smtClean="0"/>
              <a:t>demonstrate </a:t>
            </a:r>
            <a:r>
              <a:rPr lang="en-US" sz="2800" dirty="0"/>
              <a:t>knowledge of how to safely use techniques, apparatus and materials (including following </a:t>
            </a:r>
            <a:r>
              <a:rPr lang="en-US" sz="2800" dirty="0" smtClean="0"/>
              <a:t>a sequence </a:t>
            </a:r>
            <a:r>
              <a:rPr lang="en-US" sz="2800" dirty="0"/>
              <a:t>of instructions where appropriate)</a:t>
            </a:r>
          </a:p>
          <a:p>
            <a:pPr marL="342900" indent="-342900">
              <a:buClr>
                <a:srgbClr val="0070C0"/>
              </a:buClr>
              <a:buFont typeface="Arial" panose="020B0604020202020204" pitchFamily="34" charset="0"/>
              <a:buChar char="•"/>
            </a:pPr>
            <a:r>
              <a:rPr lang="en-US" sz="2800" dirty="0" smtClean="0"/>
              <a:t>plan </a:t>
            </a:r>
            <a:r>
              <a:rPr lang="en-US" sz="2800" dirty="0"/>
              <a:t>experiments and investigations</a:t>
            </a:r>
          </a:p>
          <a:p>
            <a:pPr marL="342900" indent="-342900">
              <a:buClr>
                <a:srgbClr val="0070C0"/>
              </a:buClr>
              <a:buFont typeface="Arial" panose="020B0604020202020204" pitchFamily="34" charset="0"/>
              <a:buChar char="•"/>
            </a:pPr>
            <a:r>
              <a:rPr lang="en-US" sz="2800" dirty="0" smtClean="0"/>
              <a:t>make </a:t>
            </a:r>
            <a:r>
              <a:rPr lang="en-US" sz="2800" dirty="0"/>
              <a:t>and record observations, measurements and estimates</a:t>
            </a:r>
          </a:p>
          <a:p>
            <a:pPr marL="342900" indent="-342900">
              <a:buClr>
                <a:srgbClr val="0070C0"/>
              </a:buClr>
              <a:buFont typeface="Arial" panose="020B0604020202020204" pitchFamily="34" charset="0"/>
              <a:buChar char="•"/>
            </a:pPr>
            <a:r>
              <a:rPr lang="en-US" sz="2800" dirty="0" smtClean="0"/>
              <a:t>interpret </a:t>
            </a:r>
            <a:r>
              <a:rPr lang="en-US" sz="2800" dirty="0"/>
              <a:t>and evaluate experimental observations and data</a:t>
            </a:r>
          </a:p>
          <a:p>
            <a:pPr marL="342900" indent="-342900">
              <a:buClr>
                <a:srgbClr val="0070C0"/>
              </a:buClr>
              <a:buFont typeface="Arial" panose="020B0604020202020204" pitchFamily="34" charset="0"/>
              <a:buChar char="•"/>
            </a:pPr>
            <a:r>
              <a:rPr lang="en-US" sz="2800" dirty="0" smtClean="0"/>
              <a:t>evaluate </a:t>
            </a:r>
            <a:r>
              <a:rPr lang="en-US" sz="2800" dirty="0"/>
              <a:t>methods and suggest possible improvements.</a:t>
            </a:r>
          </a:p>
        </p:txBody>
      </p:sp>
    </p:spTree>
    <p:extLst>
      <p:ext uri="{BB962C8B-B14F-4D97-AF65-F5344CB8AC3E}">
        <p14:creationId xmlns:p14="http://schemas.microsoft.com/office/powerpoint/2010/main" val="1837203657"/>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1446550"/>
          </a:xfrm>
          <a:prstGeom prst="rect">
            <a:avLst/>
          </a:prstGeom>
        </p:spPr>
        <p:txBody>
          <a:bodyPr wrap="square">
            <a:spAutoFit/>
          </a:bodyPr>
          <a:lstStyle/>
          <a:p>
            <a:pPr>
              <a:buClr>
                <a:srgbClr val="0070C0"/>
              </a:buClr>
            </a:pPr>
            <a:r>
              <a:rPr lang="en-US" sz="2200" b="1" dirty="0"/>
              <a:t>Relationship between assessment objectives and components</a:t>
            </a:r>
          </a:p>
          <a:p>
            <a:pPr marL="457200" indent="-457200">
              <a:buClr>
                <a:srgbClr val="0070C0"/>
              </a:buClr>
              <a:buFont typeface="Wingdings 3" panose="05040102010807070707" pitchFamily="18" charset="2"/>
              <a:buChar char=""/>
            </a:pPr>
            <a:r>
              <a:rPr lang="en-US" sz="2200" dirty="0"/>
              <a:t>The approximate weightings allocated to each of the assessment objectives are </a:t>
            </a:r>
            <a:r>
              <a:rPr lang="en-US" sz="2200" dirty="0" err="1"/>
              <a:t>summarised</a:t>
            </a:r>
            <a:r>
              <a:rPr lang="en-US" sz="2200" dirty="0"/>
              <a:t> in the </a:t>
            </a:r>
            <a:r>
              <a:rPr lang="en-US" sz="2200" dirty="0" smtClean="0"/>
              <a:t>table below</a:t>
            </a:r>
            <a:r>
              <a:rPr lang="en-US" sz="2200" dirty="0"/>
              <a:t>.</a:t>
            </a:r>
          </a:p>
        </p:txBody>
      </p:sp>
      <p:graphicFrame>
        <p:nvGraphicFramePr>
          <p:cNvPr id="2" name="Table 1"/>
          <p:cNvGraphicFramePr>
            <a:graphicFrameLocks noGrp="1"/>
          </p:cNvGraphicFramePr>
          <p:nvPr>
            <p:extLst>
              <p:ext uri="{D42A27DB-BD31-4B8C-83A1-F6EECF244321}">
                <p14:modId xmlns:p14="http://schemas.microsoft.com/office/powerpoint/2010/main" val="1146184894"/>
              </p:ext>
            </p:extLst>
          </p:nvPr>
        </p:nvGraphicFramePr>
        <p:xfrm>
          <a:off x="179512" y="2884588"/>
          <a:ext cx="8640961" cy="3640756"/>
        </p:xfrm>
        <a:graphic>
          <a:graphicData uri="http://schemas.openxmlformats.org/drawingml/2006/table">
            <a:tbl>
              <a:tblPr firstRow="1" bandRow="1">
                <a:tableStyleId>{5C22544A-7EE6-4342-B048-85BDC9FD1C3A}</a:tableStyleId>
              </a:tblPr>
              <a:tblGrid>
                <a:gridCol w="3618865"/>
                <a:gridCol w="1888562"/>
                <a:gridCol w="1804156"/>
                <a:gridCol w="1329378"/>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4000" dirty="0"/>
              <a:t>2 - </a:t>
            </a:r>
            <a:r>
              <a:rPr lang="en-GB" sz="4000" dirty="0"/>
              <a:t>Organisation of the Organism</a:t>
            </a:r>
          </a:p>
        </p:txBody>
      </p:sp>
      <p:sp>
        <p:nvSpPr>
          <p:cNvPr id="34" name="Rectangle 33"/>
          <p:cNvSpPr/>
          <p:nvPr/>
        </p:nvSpPr>
        <p:spPr>
          <a:xfrm>
            <a:off x="179512" y="1124744"/>
            <a:ext cx="8640961" cy="5586145"/>
          </a:xfrm>
          <a:prstGeom prst="rect">
            <a:avLst/>
          </a:prstGeom>
        </p:spPr>
        <p:txBody>
          <a:bodyPr wrap="square">
            <a:spAutoFit/>
          </a:bodyPr>
          <a:lstStyle/>
          <a:p>
            <a:pPr>
              <a:buClr>
                <a:srgbClr val="0070C0"/>
              </a:buClr>
              <a:buSzPct val="80000"/>
            </a:pPr>
            <a:r>
              <a:rPr lang="en-US" sz="2100" b="1" dirty="0"/>
              <a:t>2.1 </a:t>
            </a:r>
            <a:r>
              <a:rPr lang="en-US" sz="2100" b="1" dirty="0" smtClean="0"/>
              <a:t>- Cell </a:t>
            </a:r>
            <a:r>
              <a:rPr lang="en-US" sz="2100" b="1" dirty="0"/>
              <a:t>structure and organisation</a:t>
            </a:r>
            <a:endParaRPr lang="en-US" sz="2100" b="1" dirty="0" smtClean="0"/>
          </a:p>
          <a:p>
            <a:pPr>
              <a:buClr>
                <a:srgbClr val="0070C0"/>
              </a:buClr>
              <a:buSzPct val="80000"/>
            </a:pPr>
            <a:r>
              <a:rPr lang="en-US" sz="2100" b="1" dirty="0" smtClean="0"/>
              <a:t>Core</a:t>
            </a:r>
          </a:p>
          <a:p>
            <a:pPr marL="355600" indent="-355600">
              <a:buClr>
                <a:srgbClr val="0070C0"/>
              </a:buClr>
              <a:buSzPct val="80000"/>
              <a:buFont typeface="Wingdings 3" panose="05040102010807070707" pitchFamily="18" charset="2"/>
              <a:buChar char=""/>
            </a:pPr>
            <a:r>
              <a:rPr lang="en-US" sz="2100" dirty="0"/>
              <a:t>Describe and compare the structure of a </a:t>
            </a:r>
            <a:r>
              <a:rPr lang="en-US" sz="2100" dirty="0" smtClean="0"/>
              <a:t>plant cell </a:t>
            </a:r>
            <a:r>
              <a:rPr lang="en-US" sz="2100" dirty="0"/>
              <a:t>with an animal cell, as seen under a </a:t>
            </a:r>
            <a:r>
              <a:rPr lang="en-US" sz="2100" dirty="0" smtClean="0"/>
              <a:t>light microscope</a:t>
            </a:r>
            <a:r>
              <a:rPr lang="en-US" sz="2100" dirty="0"/>
              <a:t>, limited to cell wall, </a:t>
            </a:r>
            <a:r>
              <a:rPr lang="en-US" sz="2100" dirty="0" smtClean="0"/>
              <a:t>nucleus, cytoplasm</a:t>
            </a:r>
            <a:r>
              <a:rPr lang="en-US" sz="2100" dirty="0"/>
              <a:t>, chloroplasts, vacuoles </a:t>
            </a:r>
            <a:r>
              <a:rPr lang="en-US" sz="2100" dirty="0" smtClean="0"/>
              <a:t>and location </a:t>
            </a:r>
            <a:r>
              <a:rPr lang="en-US" sz="2100" dirty="0"/>
              <a:t>of the cell membrane</a:t>
            </a:r>
          </a:p>
          <a:p>
            <a:pPr marL="355600" indent="-355600">
              <a:buClr>
                <a:srgbClr val="0070C0"/>
              </a:buClr>
              <a:buSzPct val="80000"/>
              <a:buFont typeface="Wingdings 3" panose="05040102010807070707" pitchFamily="18" charset="2"/>
              <a:buChar char=""/>
            </a:pPr>
            <a:r>
              <a:rPr lang="en-US" sz="2100" dirty="0" smtClean="0"/>
              <a:t>State </a:t>
            </a:r>
            <a:r>
              <a:rPr lang="en-US" sz="2100" dirty="0"/>
              <a:t>the functions of the structures </a:t>
            </a:r>
            <a:r>
              <a:rPr lang="en-US" sz="2100" dirty="0" smtClean="0"/>
              <a:t>seen under </a:t>
            </a:r>
            <a:r>
              <a:rPr lang="en-US" sz="2100" dirty="0"/>
              <a:t>the light microscope in the plant </a:t>
            </a:r>
            <a:r>
              <a:rPr lang="en-US" sz="2100" dirty="0" smtClean="0"/>
              <a:t>cell and </a:t>
            </a:r>
            <a:r>
              <a:rPr lang="en-US" sz="2100" dirty="0"/>
              <a:t>in the animal cell</a:t>
            </a:r>
          </a:p>
          <a:p>
            <a:pPr>
              <a:buClr>
                <a:srgbClr val="0070C0"/>
              </a:buClr>
              <a:buSzPct val="80000"/>
            </a:pPr>
            <a:r>
              <a:rPr lang="en-US" sz="2100" b="1" dirty="0" smtClean="0"/>
              <a:t>Supplement</a:t>
            </a:r>
          </a:p>
          <a:p>
            <a:pPr marL="355600" indent="-355600">
              <a:buClr>
                <a:srgbClr val="0070C0"/>
              </a:buClr>
              <a:buSzPct val="80000"/>
              <a:buFont typeface="Wingdings 3" panose="05040102010807070707" pitchFamily="18" charset="2"/>
              <a:buChar char=""/>
            </a:pPr>
            <a:r>
              <a:rPr lang="en-US" sz="2100" dirty="0"/>
              <a:t>State that the cytoplasm of all cells </a:t>
            </a:r>
            <a:r>
              <a:rPr lang="en-US" sz="2100" dirty="0" smtClean="0"/>
              <a:t>contains structures</a:t>
            </a:r>
            <a:r>
              <a:rPr lang="en-US" sz="2100" dirty="0"/>
              <a:t>, limited to ribosomes on </a:t>
            </a:r>
            <a:r>
              <a:rPr lang="en-US" sz="2100" dirty="0" smtClean="0"/>
              <a:t>rough endoplasmic </a:t>
            </a:r>
            <a:r>
              <a:rPr lang="en-US" sz="2100" dirty="0"/>
              <a:t>reticulum and vesicles</a:t>
            </a:r>
          </a:p>
          <a:p>
            <a:pPr marL="355600" indent="-355600">
              <a:buClr>
                <a:srgbClr val="0070C0"/>
              </a:buClr>
              <a:buSzPct val="80000"/>
              <a:buFont typeface="Wingdings 3" panose="05040102010807070707" pitchFamily="18" charset="2"/>
              <a:buChar char=""/>
            </a:pPr>
            <a:r>
              <a:rPr lang="en-US" sz="2100" dirty="0" smtClean="0"/>
              <a:t>State </a:t>
            </a:r>
            <a:r>
              <a:rPr lang="en-US" sz="2100" dirty="0"/>
              <a:t>that almost all cells, except </a:t>
            </a:r>
            <a:r>
              <a:rPr lang="en-US" sz="2100" dirty="0" smtClean="0"/>
              <a:t>prokaryotes, have </a:t>
            </a:r>
            <a:r>
              <a:rPr lang="en-US" sz="2100" dirty="0"/>
              <a:t>mitochondria and rough </a:t>
            </a:r>
            <a:r>
              <a:rPr lang="en-US" sz="2100" dirty="0" smtClean="0"/>
              <a:t>endoplasmic reticulum</a:t>
            </a:r>
            <a:endParaRPr lang="en-US" sz="2100" dirty="0"/>
          </a:p>
          <a:p>
            <a:pPr marL="355600" indent="-355600">
              <a:buClr>
                <a:srgbClr val="0070C0"/>
              </a:buClr>
              <a:buSzPct val="80000"/>
              <a:buFont typeface="Wingdings 3" panose="05040102010807070707" pitchFamily="18" charset="2"/>
              <a:buChar char=""/>
            </a:pPr>
            <a:r>
              <a:rPr lang="en-US" sz="2100" dirty="0" smtClean="0"/>
              <a:t>Identify </a:t>
            </a:r>
            <a:r>
              <a:rPr lang="en-US" sz="2100" dirty="0"/>
              <a:t>mitochondria and rough </a:t>
            </a:r>
            <a:r>
              <a:rPr lang="en-US" sz="2100" dirty="0" smtClean="0"/>
              <a:t>endoplasmic reticulum </a:t>
            </a:r>
            <a:r>
              <a:rPr lang="en-US" sz="2100" dirty="0"/>
              <a:t>in diagrams and images of cells</a:t>
            </a:r>
          </a:p>
          <a:p>
            <a:pPr marL="355600" indent="-355600">
              <a:buClr>
                <a:srgbClr val="0070C0"/>
              </a:buClr>
              <a:buSzPct val="80000"/>
              <a:buFont typeface="Wingdings 3" panose="05040102010807070707" pitchFamily="18" charset="2"/>
              <a:buChar char=""/>
            </a:pPr>
            <a:r>
              <a:rPr lang="en-US" sz="2100" dirty="0" smtClean="0"/>
              <a:t>State </a:t>
            </a:r>
            <a:r>
              <a:rPr lang="en-US" sz="2100" dirty="0"/>
              <a:t>that aerobic respiration occurs </a:t>
            </a:r>
            <a:r>
              <a:rPr lang="en-US" sz="2100" dirty="0" smtClean="0"/>
              <a:t>in mitochondria</a:t>
            </a:r>
            <a:endParaRPr lang="en-US" sz="2100" dirty="0"/>
          </a:p>
          <a:p>
            <a:pPr marL="355600" indent="-355600">
              <a:buClr>
                <a:srgbClr val="0070C0"/>
              </a:buClr>
              <a:buSzPct val="80000"/>
              <a:buFont typeface="Wingdings 3" panose="05040102010807070707" pitchFamily="18" charset="2"/>
              <a:buChar char=""/>
            </a:pPr>
            <a:r>
              <a:rPr lang="en-US" sz="2100" dirty="0" smtClean="0"/>
              <a:t>State </a:t>
            </a:r>
            <a:r>
              <a:rPr lang="en-US" sz="2100" dirty="0"/>
              <a:t>that cells with high rates of </a:t>
            </a:r>
            <a:r>
              <a:rPr lang="en-US" sz="2100" dirty="0" smtClean="0"/>
              <a:t>metabolism require </a:t>
            </a:r>
            <a:r>
              <a:rPr lang="en-US" sz="2100" dirty="0"/>
              <a:t>large numbers of mitochondria </a:t>
            </a:r>
            <a:r>
              <a:rPr lang="en-US" sz="2100" dirty="0" smtClean="0"/>
              <a:t>to provide </a:t>
            </a:r>
            <a:r>
              <a:rPr lang="en-US" sz="2100" dirty="0"/>
              <a:t>sufficient energy</a:t>
            </a:r>
          </a:p>
        </p:txBody>
      </p:sp>
    </p:spTree>
    <p:extLst>
      <p:ext uri="{BB962C8B-B14F-4D97-AF65-F5344CB8AC3E}">
        <p14:creationId xmlns:p14="http://schemas.microsoft.com/office/powerpoint/2010/main" val="112194539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a:t>2 - </a:t>
            </a:r>
            <a:r>
              <a:rPr lang="en-GB" sz="3600" dirty="0"/>
              <a:t>Organisation of the Organism</a:t>
            </a:r>
            <a:endParaRPr lang="en-US" sz="3600" dirty="0"/>
          </a:p>
        </p:txBody>
      </p:sp>
      <p:sp>
        <p:nvSpPr>
          <p:cNvPr id="34" name="Rectangle 33"/>
          <p:cNvSpPr/>
          <p:nvPr/>
        </p:nvSpPr>
        <p:spPr>
          <a:xfrm>
            <a:off x="179512" y="1124744"/>
            <a:ext cx="8640961" cy="5509200"/>
          </a:xfrm>
          <a:prstGeom prst="rect">
            <a:avLst/>
          </a:prstGeom>
        </p:spPr>
        <p:txBody>
          <a:bodyPr wrap="square">
            <a:spAutoFit/>
          </a:bodyPr>
          <a:lstStyle/>
          <a:p>
            <a:pPr>
              <a:buClr>
                <a:srgbClr val="0070C0"/>
              </a:buClr>
              <a:buSzPct val="80000"/>
            </a:pPr>
            <a:r>
              <a:rPr lang="en-US" sz="1600" b="1" dirty="0" smtClean="0"/>
              <a:t>2.2 </a:t>
            </a:r>
            <a:r>
              <a:rPr lang="en-US" sz="1600" b="1" dirty="0"/>
              <a:t>- Levels of </a:t>
            </a:r>
            <a:r>
              <a:rPr lang="en-US" sz="1600" b="1" dirty="0" smtClean="0"/>
              <a:t>Organisation</a:t>
            </a:r>
          </a:p>
          <a:p>
            <a:pPr>
              <a:buClr>
                <a:srgbClr val="0070C0"/>
              </a:buClr>
              <a:buSzPct val="80000"/>
            </a:pPr>
            <a:r>
              <a:rPr lang="en-US" sz="1600" b="1" dirty="0" smtClean="0"/>
              <a:t>Core</a:t>
            </a:r>
          </a:p>
          <a:p>
            <a:pPr marL="355600" indent="-355600">
              <a:buClr>
                <a:srgbClr val="0070C0"/>
              </a:buClr>
              <a:buSzPct val="80000"/>
              <a:buFont typeface="Wingdings 3" panose="05040102010807070707" pitchFamily="18" charset="2"/>
              <a:buChar char=""/>
            </a:pPr>
            <a:r>
              <a:rPr lang="en-US" sz="1600" dirty="0"/>
              <a:t>Relate the structure of the following to </a:t>
            </a:r>
            <a:r>
              <a:rPr lang="en-US" sz="1600" dirty="0" smtClean="0"/>
              <a:t>their functions</a:t>
            </a:r>
            <a:r>
              <a:rPr lang="en-US" sz="1600" dirty="0"/>
              <a:t>:</a:t>
            </a:r>
          </a:p>
          <a:p>
            <a:pPr marL="711200" indent="-355600">
              <a:buClr>
                <a:srgbClr val="0070C0"/>
              </a:buClr>
              <a:buSzPct val="100000"/>
              <a:buFont typeface="Wingdings" panose="05000000000000000000" pitchFamily="2" charset="2"/>
              <a:buChar char="§"/>
            </a:pPr>
            <a:r>
              <a:rPr lang="en-US" sz="1600" dirty="0" smtClean="0"/>
              <a:t>ciliated </a:t>
            </a:r>
            <a:r>
              <a:rPr lang="en-US" sz="1600" dirty="0"/>
              <a:t>cells – movement of mucus in </a:t>
            </a:r>
            <a:r>
              <a:rPr lang="en-US" sz="1600" dirty="0" smtClean="0"/>
              <a:t>the trachea </a:t>
            </a:r>
            <a:r>
              <a:rPr lang="en-US" sz="1600" dirty="0"/>
              <a:t>and bronchi</a:t>
            </a:r>
          </a:p>
          <a:p>
            <a:pPr marL="711200" indent="-355600">
              <a:buClr>
                <a:srgbClr val="0070C0"/>
              </a:buClr>
              <a:buSzPct val="100000"/>
              <a:buFont typeface="Wingdings" panose="05000000000000000000" pitchFamily="2" charset="2"/>
              <a:buChar char="§"/>
            </a:pPr>
            <a:r>
              <a:rPr lang="en-US" sz="1600" dirty="0" smtClean="0"/>
              <a:t>root </a:t>
            </a:r>
            <a:r>
              <a:rPr lang="en-US" sz="1600" dirty="0"/>
              <a:t>hair cells – absorption</a:t>
            </a:r>
          </a:p>
          <a:p>
            <a:pPr marL="711200" indent="-355600">
              <a:buClr>
                <a:srgbClr val="0070C0"/>
              </a:buClr>
              <a:buSzPct val="100000"/>
              <a:buFont typeface="Wingdings" panose="05000000000000000000" pitchFamily="2" charset="2"/>
              <a:buChar char="§"/>
            </a:pPr>
            <a:r>
              <a:rPr lang="en-US" sz="1600" dirty="0" smtClean="0"/>
              <a:t>xylem </a:t>
            </a:r>
            <a:r>
              <a:rPr lang="en-US" sz="1600" dirty="0"/>
              <a:t>vessels – conduction and support</a:t>
            </a:r>
          </a:p>
          <a:p>
            <a:pPr marL="711200" indent="-355600">
              <a:buClr>
                <a:srgbClr val="0070C0"/>
              </a:buClr>
              <a:buSzPct val="100000"/>
              <a:buFont typeface="Wingdings" panose="05000000000000000000" pitchFamily="2" charset="2"/>
              <a:buChar char="§"/>
            </a:pPr>
            <a:r>
              <a:rPr lang="en-US" sz="1600" dirty="0" smtClean="0"/>
              <a:t>palisade </a:t>
            </a:r>
            <a:r>
              <a:rPr lang="en-US" sz="1600" dirty="0"/>
              <a:t>mesophyll cells – photosynthesis</a:t>
            </a:r>
          </a:p>
          <a:p>
            <a:pPr marL="711200" indent="-355600">
              <a:buClr>
                <a:srgbClr val="0070C0"/>
              </a:buClr>
              <a:buSzPct val="100000"/>
              <a:buFont typeface="Wingdings" panose="05000000000000000000" pitchFamily="2" charset="2"/>
              <a:buChar char="§"/>
            </a:pPr>
            <a:r>
              <a:rPr lang="en-US" sz="1600" dirty="0" smtClean="0"/>
              <a:t>nerve </a:t>
            </a:r>
            <a:r>
              <a:rPr lang="en-US" sz="1600" dirty="0"/>
              <a:t>cells – conduction of impulses</a:t>
            </a:r>
          </a:p>
          <a:p>
            <a:pPr marL="711200" indent="-355600">
              <a:buClr>
                <a:srgbClr val="0070C0"/>
              </a:buClr>
              <a:buSzPct val="100000"/>
              <a:buFont typeface="Wingdings" panose="05000000000000000000" pitchFamily="2" charset="2"/>
              <a:buChar char="§"/>
            </a:pPr>
            <a:r>
              <a:rPr lang="en-US" sz="1600" dirty="0" smtClean="0"/>
              <a:t>red </a:t>
            </a:r>
            <a:r>
              <a:rPr lang="en-US" sz="1600" dirty="0"/>
              <a:t>blood cells – transport of oxygen</a:t>
            </a:r>
          </a:p>
          <a:p>
            <a:pPr marL="711200" indent="-355600">
              <a:buClr>
                <a:srgbClr val="0070C0"/>
              </a:buClr>
              <a:buSzPct val="100000"/>
              <a:buFont typeface="Wingdings" panose="05000000000000000000" pitchFamily="2" charset="2"/>
              <a:buChar char="§"/>
            </a:pPr>
            <a:r>
              <a:rPr lang="en-US" sz="1600" dirty="0" smtClean="0"/>
              <a:t>sperm </a:t>
            </a:r>
            <a:r>
              <a:rPr lang="en-US" sz="1600" dirty="0"/>
              <a:t>and egg cells – reproduction</a:t>
            </a:r>
          </a:p>
          <a:p>
            <a:pPr marL="355600" indent="-355600">
              <a:buClr>
                <a:srgbClr val="0070C0"/>
              </a:buClr>
              <a:buSzPct val="80000"/>
              <a:buFont typeface="Wingdings 3" panose="05040102010807070707" pitchFamily="18" charset="2"/>
              <a:buChar char=""/>
            </a:pPr>
            <a:r>
              <a:rPr lang="en-US" sz="1600" dirty="0" smtClean="0"/>
              <a:t>Define </a:t>
            </a:r>
            <a:r>
              <a:rPr lang="en-US" sz="1600" dirty="0"/>
              <a:t>tissue as a group of cells with </a:t>
            </a:r>
            <a:r>
              <a:rPr lang="en-US" sz="1600" dirty="0" smtClean="0"/>
              <a:t>similar structures</a:t>
            </a:r>
            <a:r>
              <a:rPr lang="en-US" sz="1600" dirty="0"/>
              <a:t>, working together to perform </a:t>
            </a:r>
            <a:r>
              <a:rPr lang="en-US" sz="1600" dirty="0" smtClean="0"/>
              <a:t>a shared </a:t>
            </a:r>
            <a:r>
              <a:rPr lang="en-US" sz="1600" dirty="0"/>
              <a:t>function</a:t>
            </a:r>
          </a:p>
          <a:p>
            <a:pPr marL="355600" indent="-355600">
              <a:buClr>
                <a:srgbClr val="0070C0"/>
              </a:buClr>
              <a:buSzPct val="80000"/>
              <a:buFont typeface="Wingdings 3" panose="05040102010807070707" pitchFamily="18" charset="2"/>
              <a:buChar char=""/>
            </a:pPr>
            <a:r>
              <a:rPr lang="en-US" sz="1600" dirty="0" smtClean="0"/>
              <a:t>Define </a:t>
            </a:r>
            <a:r>
              <a:rPr lang="en-US" sz="1600" dirty="0"/>
              <a:t>organ as a structure made up of </a:t>
            </a:r>
            <a:r>
              <a:rPr lang="en-US" sz="1600" dirty="0" smtClean="0"/>
              <a:t>a group </a:t>
            </a:r>
            <a:r>
              <a:rPr lang="en-US" sz="1600" dirty="0"/>
              <a:t>of tissues, working together to </a:t>
            </a:r>
            <a:r>
              <a:rPr lang="en-US" sz="1600" dirty="0" smtClean="0"/>
              <a:t>perform specific </a:t>
            </a:r>
            <a:r>
              <a:rPr lang="en-US" sz="1600" dirty="0"/>
              <a:t>functions</a:t>
            </a:r>
          </a:p>
          <a:p>
            <a:pPr marL="355600" indent="-355600">
              <a:buClr>
                <a:srgbClr val="0070C0"/>
              </a:buClr>
              <a:buSzPct val="80000"/>
              <a:buFont typeface="Wingdings 3" panose="05040102010807070707" pitchFamily="18" charset="2"/>
              <a:buChar char=""/>
            </a:pPr>
            <a:r>
              <a:rPr lang="en-US" sz="1600" dirty="0" smtClean="0"/>
              <a:t>Define </a:t>
            </a:r>
            <a:r>
              <a:rPr lang="en-US" sz="1600" dirty="0"/>
              <a:t>organ system as a group of </a:t>
            </a:r>
            <a:r>
              <a:rPr lang="en-US" sz="1600" dirty="0" smtClean="0"/>
              <a:t>organs with </a:t>
            </a:r>
            <a:r>
              <a:rPr lang="en-US" sz="1600" dirty="0"/>
              <a:t>related functions, working together </a:t>
            </a:r>
            <a:r>
              <a:rPr lang="en-US" sz="1600" dirty="0" smtClean="0"/>
              <a:t>to perform </a:t>
            </a:r>
            <a:r>
              <a:rPr lang="en-US" sz="1600" dirty="0"/>
              <a:t>body functions</a:t>
            </a:r>
          </a:p>
          <a:p>
            <a:pPr marL="355600" indent="-355600">
              <a:buClr>
                <a:srgbClr val="0070C0"/>
              </a:buClr>
              <a:buSzPct val="80000"/>
              <a:buFont typeface="Wingdings 3" panose="05040102010807070707" pitchFamily="18" charset="2"/>
              <a:buChar char=""/>
            </a:pPr>
            <a:r>
              <a:rPr lang="en-US" sz="1600" dirty="0" smtClean="0"/>
              <a:t>State </a:t>
            </a:r>
            <a:r>
              <a:rPr lang="en-US" sz="1600" dirty="0"/>
              <a:t>examples of tissues, organs and </a:t>
            </a:r>
            <a:r>
              <a:rPr lang="en-US" sz="1600" dirty="0" smtClean="0"/>
              <a:t>organ systems </a:t>
            </a:r>
            <a:r>
              <a:rPr lang="en-US" sz="1600" dirty="0"/>
              <a:t>from sections 6 to 16</a:t>
            </a:r>
          </a:p>
          <a:p>
            <a:pPr marL="355600" indent="-355600">
              <a:buClr>
                <a:srgbClr val="0070C0"/>
              </a:buClr>
              <a:buSzPct val="80000"/>
              <a:buFont typeface="Wingdings 3" panose="05040102010807070707" pitchFamily="18" charset="2"/>
              <a:buChar char=""/>
            </a:pPr>
            <a:r>
              <a:rPr lang="en-US" sz="1600" dirty="0" smtClean="0"/>
              <a:t>Identify </a:t>
            </a:r>
            <a:r>
              <a:rPr lang="en-US" sz="1600" dirty="0"/>
              <a:t>the different levels of </a:t>
            </a:r>
            <a:r>
              <a:rPr lang="en-US" sz="1600" dirty="0" smtClean="0"/>
              <a:t>organisation in </a:t>
            </a:r>
            <a:r>
              <a:rPr lang="en-US" sz="1600" dirty="0"/>
              <a:t>drawings, diagrams and images of </a:t>
            </a:r>
            <a:r>
              <a:rPr lang="en-US" sz="1600" dirty="0" smtClean="0"/>
              <a:t>familiar material</a:t>
            </a:r>
          </a:p>
          <a:p>
            <a:pPr>
              <a:buClr>
                <a:srgbClr val="0070C0"/>
              </a:buClr>
              <a:buSzPct val="80000"/>
            </a:pPr>
            <a:r>
              <a:rPr lang="en-US" sz="1600" b="1" dirty="0" smtClean="0"/>
              <a:t>Supplement</a:t>
            </a:r>
          </a:p>
          <a:p>
            <a:pPr marL="355600" indent="-355600">
              <a:buClr>
                <a:srgbClr val="0070C0"/>
              </a:buClr>
              <a:buSzPct val="80000"/>
              <a:buFont typeface="Wingdings 3" panose="05040102010807070707" pitchFamily="18" charset="2"/>
              <a:buChar char=""/>
            </a:pPr>
            <a:r>
              <a:rPr lang="en-US" sz="1600" dirty="0"/>
              <a:t>Identify the different levels of organisation </a:t>
            </a:r>
            <a:r>
              <a:rPr lang="en-US" sz="1600" dirty="0" smtClean="0"/>
              <a:t>in drawings</a:t>
            </a:r>
            <a:r>
              <a:rPr lang="en-US" sz="1600" dirty="0"/>
              <a:t>, diagrams and images of </a:t>
            </a:r>
            <a:r>
              <a:rPr lang="en-US" sz="1600" dirty="0" smtClean="0"/>
              <a:t>unfamiliar material</a:t>
            </a:r>
            <a:endParaRPr lang="en-US" sz="1600" dirty="0"/>
          </a:p>
        </p:txBody>
      </p:sp>
    </p:spTree>
    <p:extLst>
      <p:ext uri="{BB962C8B-B14F-4D97-AF65-F5344CB8AC3E}">
        <p14:creationId xmlns:p14="http://schemas.microsoft.com/office/powerpoint/2010/main" val="640751796"/>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02"/>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55724</TotalTime>
  <Words>4125</Words>
  <Application>Microsoft Office PowerPoint</Application>
  <PresentationFormat>On-screen Show (4:3)</PresentationFormat>
  <Paragraphs>614</Paragraphs>
  <Slides>47</Slides>
  <Notes>47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47</vt:i4>
      </vt:variant>
    </vt:vector>
  </HeadingPairs>
  <TitlesOfParts>
    <vt:vector size="56" baseType="lpstr">
      <vt:lpstr>Arial</vt:lpstr>
      <vt:lpstr>Cairo SF</vt:lpstr>
      <vt:lpstr>Calibri</vt:lpstr>
      <vt:lpstr>Lucida Sans Unicode</vt:lpstr>
      <vt:lpstr>Verdana</vt:lpstr>
      <vt:lpstr>Wingdings</vt:lpstr>
      <vt:lpstr>Wingdings 2</vt:lpstr>
      <vt:lpstr>Wingdings 3</vt:lpstr>
      <vt:lpstr>Enderoth</vt:lpstr>
      <vt:lpstr>PowerPoint Presentation</vt:lpstr>
      <vt:lpstr>1 – Assessment Structure</vt:lpstr>
      <vt:lpstr>1 – Assessment Structure</vt:lpstr>
      <vt:lpstr>3 – Assessment Objectives</vt:lpstr>
      <vt:lpstr>3 – Assessment Objectives</vt:lpstr>
      <vt:lpstr>3 – Assessment Objectives</vt:lpstr>
      <vt:lpstr>3 - Assessment Objectives</vt:lpstr>
      <vt:lpstr>2 - Organisation of the Organism</vt:lpstr>
      <vt:lpstr>2 - Organisation of the Organism</vt:lpstr>
      <vt:lpstr>2 - Organisation of the Organism</vt:lpstr>
      <vt:lpstr>2 - Organisation of the Organism</vt:lpstr>
      <vt:lpstr>2 - Organisation of the Organism</vt:lpstr>
      <vt:lpstr>2.1 – Cell Structure</vt:lpstr>
      <vt:lpstr>2.1 – Cell Structure</vt:lpstr>
      <vt:lpstr>2.1 – Cell Structure</vt:lpstr>
      <vt:lpstr>2.1 – Cell Structure</vt:lpstr>
      <vt:lpstr>2.1 – Cell Structure - Membrane</vt:lpstr>
      <vt:lpstr>2.1 – Cell Structure - Walls</vt:lpstr>
      <vt:lpstr>2.1 – Cell Structure</vt:lpstr>
      <vt:lpstr>2.1 – Cell Structure - Chloroplasts</vt:lpstr>
      <vt:lpstr>2.1 – Cell Structure - Nucleus</vt:lpstr>
      <vt:lpstr>2.1 – Cell Structure - Nucleus</vt:lpstr>
      <vt:lpstr>2.1 – Cell Structure - Mitochondria</vt:lpstr>
      <vt:lpstr>2.1 – Cell Structure - Mitochondria</vt:lpstr>
      <vt:lpstr>2.1 – Cell Structure - Ribosomes</vt:lpstr>
      <vt:lpstr>2.1 – Cell Structure - Ribosomes</vt:lpstr>
      <vt:lpstr>2.1 – Cell Structure - Questions</vt:lpstr>
      <vt:lpstr>2.1 – Cell Structure - Questions</vt:lpstr>
      <vt:lpstr>2.1 – Cell Structure - Questions</vt:lpstr>
      <vt:lpstr>2.1 – Cell Structure - Questions</vt:lpstr>
      <vt:lpstr>2.1 – Cell Structure - Questions</vt:lpstr>
      <vt:lpstr>2.1 – Cell Structure - Questions</vt:lpstr>
      <vt:lpstr>2.1 – Cell Structure - Questions</vt:lpstr>
      <vt:lpstr>2.2 – Cells and Organisms</vt:lpstr>
      <vt:lpstr>2.2 – Cells and Organisms</vt:lpstr>
      <vt:lpstr>2.2 – Cells and Organisms</vt:lpstr>
      <vt:lpstr>2.2 – Cells and Organisms</vt:lpstr>
      <vt:lpstr>2.2 – Cells and Organisms</vt:lpstr>
      <vt:lpstr>2.2 – Cells and Organisms</vt:lpstr>
      <vt:lpstr>2 – End of Chapter Questions</vt:lpstr>
      <vt:lpstr>2 – End of Chapter Questions</vt:lpstr>
      <vt:lpstr>2.1 – Workbook Questions - Animal and Plant Cells</vt:lpstr>
      <vt:lpstr>2.2 - Drawing Cells and Calculating Magnification</vt:lpstr>
      <vt:lpstr>2.2 - Drawing Cells and Calculating Magnification</vt:lpstr>
      <vt:lpstr>2.2 - Drawing Cells and Calculating Magnification</vt:lpstr>
      <vt:lpstr>2.2 - Drawing Cells and Calculating Magnification</vt:lpstr>
      <vt:lpstr>2.3 - Organelles</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02</dc:title>
  <dc:subject>Travel and Tourism</dc:subject>
  <dc:creator>Enderoth</dc:creator>
  <cp:keywords>Unit 02 - Organisation of the organism</cp:keywords>
  <cp:lastModifiedBy>Stephen Rafferty</cp:lastModifiedBy>
  <cp:revision>1736</cp:revision>
  <cp:lastPrinted>2014-01-22T18:25:48Z</cp:lastPrinted>
  <dcterms:created xsi:type="dcterms:W3CDTF">2008-03-12T11:01:44Z</dcterms:created>
  <dcterms:modified xsi:type="dcterms:W3CDTF">2018-08-13T15:42:05Z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